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21" r:id="rId2"/>
  </p:sldMasterIdLst>
  <p:notesMasterIdLst>
    <p:notesMasterId r:id="rId49"/>
  </p:notesMasterIdLst>
  <p:handoutMasterIdLst>
    <p:handoutMasterId r:id="rId50"/>
  </p:handoutMasterIdLst>
  <p:sldIdLst>
    <p:sldId id="571" r:id="rId3"/>
    <p:sldId id="656" r:id="rId4"/>
    <p:sldId id="657" r:id="rId5"/>
    <p:sldId id="732" r:id="rId6"/>
    <p:sldId id="731" r:id="rId7"/>
    <p:sldId id="695" r:id="rId8"/>
    <p:sldId id="668" r:id="rId9"/>
    <p:sldId id="699" r:id="rId10"/>
    <p:sldId id="711" r:id="rId11"/>
    <p:sldId id="709" r:id="rId12"/>
    <p:sldId id="712" r:id="rId13"/>
    <p:sldId id="729" r:id="rId14"/>
    <p:sldId id="730" r:id="rId15"/>
    <p:sldId id="700" r:id="rId16"/>
    <p:sldId id="701" r:id="rId17"/>
    <p:sldId id="733" r:id="rId18"/>
    <p:sldId id="713" r:id="rId19"/>
    <p:sldId id="704" r:id="rId20"/>
    <p:sldId id="702" r:id="rId21"/>
    <p:sldId id="703" r:id="rId22"/>
    <p:sldId id="717" r:id="rId23"/>
    <p:sldId id="735" r:id="rId24"/>
    <p:sldId id="714" r:id="rId25"/>
    <p:sldId id="727" r:id="rId26"/>
    <p:sldId id="719" r:id="rId27"/>
    <p:sldId id="718" r:id="rId28"/>
    <p:sldId id="715" r:id="rId29"/>
    <p:sldId id="734" r:id="rId30"/>
    <p:sldId id="710" r:id="rId31"/>
    <p:sldId id="696" r:id="rId32"/>
    <p:sldId id="737" r:id="rId33"/>
    <p:sldId id="736" r:id="rId34"/>
    <p:sldId id="738" r:id="rId35"/>
    <p:sldId id="705" r:id="rId36"/>
    <p:sldId id="723" r:id="rId37"/>
    <p:sldId id="726" r:id="rId38"/>
    <p:sldId id="721" r:id="rId39"/>
    <p:sldId id="724" r:id="rId40"/>
    <p:sldId id="725" r:id="rId41"/>
    <p:sldId id="720" r:id="rId42"/>
    <p:sldId id="708" r:id="rId43"/>
    <p:sldId id="690" r:id="rId44"/>
    <p:sldId id="716" r:id="rId45"/>
    <p:sldId id="706" r:id="rId46"/>
    <p:sldId id="673" r:id="rId47"/>
    <p:sldId id="707" r:id="rId48"/>
  </p:sldIdLst>
  <p:sldSz cx="9144000" cy="6858000" type="screen4x3"/>
  <p:notesSz cx="7019925" cy="9305925"/>
  <p:defaultTex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mn-cs"/>
      </a:defRPr>
    </a:lvl1pPr>
    <a:lvl2pPr marL="457200" algn="l" rtl="0" fontAlgn="base">
      <a:spcBef>
        <a:spcPct val="0"/>
      </a:spcBef>
      <a:spcAft>
        <a:spcPct val="0"/>
      </a:spcAft>
      <a:defRPr sz="2400" kern="1200">
        <a:solidFill>
          <a:schemeClr val="tx1"/>
        </a:solidFill>
        <a:latin typeface="Arial" charset="0"/>
        <a:ea typeface="ＭＳ Ｐゴシック" charset="-128"/>
        <a:cs typeface="+mn-cs"/>
      </a:defRPr>
    </a:lvl2pPr>
    <a:lvl3pPr marL="914400" algn="l" rtl="0" fontAlgn="base">
      <a:spcBef>
        <a:spcPct val="0"/>
      </a:spcBef>
      <a:spcAft>
        <a:spcPct val="0"/>
      </a:spcAft>
      <a:defRPr sz="2400" kern="1200">
        <a:solidFill>
          <a:schemeClr val="tx1"/>
        </a:solidFill>
        <a:latin typeface="Arial" charset="0"/>
        <a:ea typeface="ＭＳ Ｐゴシック" charset="-128"/>
        <a:cs typeface="+mn-cs"/>
      </a:defRPr>
    </a:lvl3pPr>
    <a:lvl4pPr marL="1371600" algn="l" rtl="0" fontAlgn="base">
      <a:spcBef>
        <a:spcPct val="0"/>
      </a:spcBef>
      <a:spcAft>
        <a:spcPct val="0"/>
      </a:spcAft>
      <a:defRPr sz="2400" kern="1200">
        <a:solidFill>
          <a:schemeClr val="tx1"/>
        </a:solidFill>
        <a:latin typeface="Arial" charset="0"/>
        <a:ea typeface="ＭＳ Ｐゴシック" charset="-128"/>
        <a:cs typeface="+mn-cs"/>
      </a:defRPr>
    </a:lvl4pPr>
    <a:lvl5pPr marL="1828800" algn="l"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FF"/>
    <a:srgbClr val="66FF99"/>
    <a:srgbClr val="E4E43C"/>
    <a:srgbClr val="90CCDC"/>
    <a:srgbClr val="009999"/>
    <a:srgbClr val="00FF99"/>
    <a:srgbClr val="66FFCC"/>
    <a:srgbClr val="00FFC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81149" autoAdjust="0"/>
  </p:normalViewPr>
  <p:slideViewPr>
    <p:cSldViewPr>
      <p:cViewPr>
        <p:scale>
          <a:sx n="81" d="100"/>
          <a:sy n="81" d="100"/>
        </p:scale>
        <p:origin x="-1064" y="112"/>
      </p:cViewPr>
      <p:guideLst>
        <p:guide orient="horz" pos="2160"/>
        <p:guide pos="2880"/>
      </p:guideLst>
    </p:cSldViewPr>
  </p:slideViewPr>
  <p:outlineViewPr>
    <p:cViewPr>
      <p:scale>
        <a:sx n="33" d="100"/>
        <a:sy n="33" d="100"/>
      </p:scale>
      <p:origin x="0" y="33168"/>
    </p:cViewPr>
  </p:outlineViewPr>
  <p:notesTextViewPr>
    <p:cViewPr>
      <p:scale>
        <a:sx n="66" d="100"/>
        <a:sy n="66" d="100"/>
      </p:scale>
      <p:origin x="0" y="0"/>
    </p:cViewPr>
  </p:notesTextViewPr>
  <p:sorterViewPr>
    <p:cViewPr>
      <p:scale>
        <a:sx n="253" d="100"/>
        <a:sy n="253" d="100"/>
      </p:scale>
      <p:origin x="0" y="315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03130C-A8A9-4D5B-9DDB-DD47B6F50496}" type="doc">
      <dgm:prSet loTypeId="urn:microsoft.com/office/officeart/2005/8/layout/radial2" loCatId="relationship" qsTypeId="urn:microsoft.com/office/officeart/2005/8/quickstyle/3d3" qsCatId="3D" csTypeId="urn:microsoft.com/office/officeart/2005/8/colors/accent1_2" csCatId="accent1" phldr="1"/>
      <dgm:spPr/>
      <dgm:t>
        <a:bodyPr/>
        <a:lstStyle/>
        <a:p>
          <a:endParaRPr lang="en-US"/>
        </a:p>
      </dgm:t>
    </dgm:pt>
    <dgm:pt modelId="{D0156AFE-4926-4F84-B1CE-F7E151EF6F4B}">
      <dgm:prSet phldrT="[Text]" custT="1"/>
      <dgm:spPr>
        <a:solidFill>
          <a:schemeClr val="accent3">
            <a:lumMod val="60000"/>
            <a:lumOff val="40000"/>
          </a:schemeClr>
        </a:solidFill>
      </dgm:spPr>
      <dgm:t>
        <a:bodyPr/>
        <a:lstStyle/>
        <a:p>
          <a:r>
            <a:rPr lang="en-US" sz="1800" dirty="0" smtClean="0">
              <a:solidFill>
                <a:schemeClr val="tx1"/>
              </a:solidFill>
            </a:rPr>
            <a:t>Dimensions</a:t>
          </a:r>
          <a:endParaRPr lang="en-US" sz="1800" dirty="0">
            <a:solidFill>
              <a:schemeClr val="tx1"/>
            </a:solidFill>
          </a:endParaRPr>
        </a:p>
      </dgm:t>
    </dgm:pt>
    <dgm:pt modelId="{E1E673F6-BA92-4BB1-9C0B-7485512A336D}" type="parTrans" cxnId="{E688D6C9-4529-4372-9727-65F28E33312F}">
      <dgm:prSet/>
      <dgm:spPr/>
      <dgm:t>
        <a:bodyPr/>
        <a:lstStyle/>
        <a:p>
          <a:endParaRPr lang="en-US" sz="1600"/>
        </a:p>
      </dgm:t>
    </dgm:pt>
    <dgm:pt modelId="{E10E35C5-36DF-4FA2-BEAC-E30B5531AD43}" type="sibTrans" cxnId="{E688D6C9-4529-4372-9727-65F28E33312F}">
      <dgm:prSet/>
      <dgm:spPr/>
      <dgm:t>
        <a:bodyPr/>
        <a:lstStyle/>
        <a:p>
          <a:endParaRPr lang="en-US" sz="1600"/>
        </a:p>
      </dgm:t>
    </dgm:pt>
    <dgm:pt modelId="{04474954-5087-49C9-9353-069C2D765B4E}">
      <dgm:prSet phldrT="[Text]" custT="1"/>
      <dgm:spPr>
        <a:solidFill>
          <a:schemeClr val="accent3">
            <a:lumMod val="60000"/>
            <a:lumOff val="40000"/>
          </a:schemeClr>
        </a:solidFill>
      </dgm:spPr>
      <dgm:t>
        <a:bodyPr/>
        <a:lstStyle/>
        <a:p>
          <a:r>
            <a:rPr lang="en-US" sz="2000" dirty="0" smtClean="0">
              <a:solidFill>
                <a:schemeClr val="tx1"/>
              </a:solidFill>
            </a:rPr>
            <a:t>Kinds of Data</a:t>
          </a:r>
          <a:endParaRPr lang="en-US" sz="2000" dirty="0">
            <a:solidFill>
              <a:schemeClr val="tx1"/>
            </a:solidFill>
          </a:endParaRPr>
        </a:p>
      </dgm:t>
    </dgm:pt>
    <dgm:pt modelId="{CCFDBCE7-B57B-44AE-BF62-696E8CEDD223}" type="parTrans" cxnId="{A128F77B-4410-4FB5-9038-9C3724823FCE}">
      <dgm:prSet/>
      <dgm:spPr/>
      <dgm:t>
        <a:bodyPr/>
        <a:lstStyle/>
        <a:p>
          <a:endParaRPr lang="en-US" sz="1600"/>
        </a:p>
      </dgm:t>
    </dgm:pt>
    <dgm:pt modelId="{D89BDE37-6D50-4CE7-B64A-AAF1D22DB113}" type="sibTrans" cxnId="{A128F77B-4410-4FB5-9038-9C3724823FCE}">
      <dgm:prSet/>
      <dgm:spPr/>
      <dgm:t>
        <a:bodyPr/>
        <a:lstStyle/>
        <a:p>
          <a:endParaRPr lang="en-US" sz="1600"/>
        </a:p>
      </dgm:t>
    </dgm:pt>
    <dgm:pt modelId="{D13C6D96-9D61-4EEA-AF95-8AD9C395A045}" type="pres">
      <dgm:prSet presAssocID="{4D03130C-A8A9-4D5B-9DDB-DD47B6F50496}" presName="composite" presStyleCnt="0">
        <dgm:presLayoutVars>
          <dgm:chMax val="5"/>
          <dgm:dir/>
          <dgm:animLvl val="ctr"/>
          <dgm:resizeHandles val="exact"/>
        </dgm:presLayoutVars>
      </dgm:prSet>
      <dgm:spPr/>
      <dgm:t>
        <a:bodyPr/>
        <a:lstStyle/>
        <a:p>
          <a:endParaRPr lang="en-US"/>
        </a:p>
      </dgm:t>
    </dgm:pt>
    <dgm:pt modelId="{3F9EC9BF-DB70-4156-88CB-F097ED193BA3}" type="pres">
      <dgm:prSet presAssocID="{4D03130C-A8A9-4D5B-9DDB-DD47B6F50496}" presName="cycle" presStyleCnt="0"/>
      <dgm:spPr/>
    </dgm:pt>
    <dgm:pt modelId="{DD43F6B6-9165-49C4-9BF5-6CF61E77F4B3}" type="pres">
      <dgm:prSet presAssocID="{4D03130C-A8A9-4D5B-9DDB-DD47B6F50496}" presName="centerShape" presStyleCnt="0"/>
      <dgm:spPr/>
    </dgm:pt>
    <dgm:pt modelId="{40D7243D-E279-4EAE-8E12-DEF653AFF0FA}" type="pres">
      <dgm:prSet presAssocID="{4D03130C-A8A9-4D5B-9DDB-DD47B6F50496}" presName="connSite" presStyleLbl="node1" presStyleIdx="0" presStyleCnt="3"/>
      <dgm:spPr/>
    </dgm:pt>
    <dgm:pt modelId="{C659E043-A4AF-42C0-B31C-4842101C8EB1}" type="pres">
      <dgm:prSet presAssocID="{4D03130C-A8A9-4D5B-9DDB-DD47B6F50496}" presName="visible" presStyleLbl="node1" presStyleIdx="0" presStyleCnt="3"/>
      <dgm:spPr>
        <a:solidFill>
          <a:schemeClr val="accent3">
            <a:lumMod val="60000"/>
            <a:lumOff val="40000"/>
          </a:schemeClr>
        </a:solidFill>
      </dgm:spPr>
      <dgm:t>
        <a:bodyPr/>
        <a:lstStyle/>
        <a:p>
          <a:endParaRPr lang="en-US"/>
        </a:p>
      </dgm:t>
    </dgm:pt>
    <dgm:pt modelId="{A3960C20-36BD-4526-B6B0-A5D7B522EFE7}" type="pres">
      <dgm:prSet presAssocID="{E1E673F6-BA92-4BB1-9C0B-7485512A336D}" presName="Name25" presStyleLbl="parChTrans1D1" presStyleIdx="0" presStyleCnt="2"/>
      <dgm:spPr/>
      <dgm:t>
        <a:bodyPr/>
        <a:lstStyle/>
        <a:p>
          <a:endParaRPr lang="en-US"/>
        </a:p>
      </dgm:t>
    </dgm:pt>
    <dgm:pt modelId="{34E52B3C-EA18-4592-A9D5-F04DBEFE6977}" type="pres">
      <dgm:prSet presAssocID="{D0156AFE-4926-4F84-B1CE-F7E151EF6F4B}" presName="node" presStyleCnt="0"/>
      <dgm:spPr/>
    </dgm:pt>
    <dgm:pt modelId="{46DE1AA5-433B-4816-AA92-F2E67EA73CD9}" type="pres">
      <dgm:prSet presAssocID="{D0156AFE-4926-4F84-B1CE-F7E151EF6F4B}" presName="parentNode" presStyleLbl="node1" presStyleIdx="1" presStyleCnt="3" custLinFactNeighborY="-2713">
        <dgm:presLayoutVars>
          <dgm:chMax val="1"/>
          <dgm:bulletEnabled val="1"/>
        </dgm:presLayoutVars>
      </dgm:prSet>
      <dgm:spPr/>
      <dgm:t>
        <a:bodyPr/>
        <a:lstStyle/>
        <a:p>
          <a:endParaRPr lang="en-US"/>
        </a:p>
      </dgm:t>
    </dgm:pt>
    <dgm:pt modelId="{A6B7BD4A-7E5E-4436-8CBB-3F2410DD03F6}" type="pres">
      <dgm:prSet presAssocID="{D0156AFE-4926-4F84-B1CE-F7E151EF6F4B}" presName="childNode" presStyleLbl="revTx" presStyleIdx="0" presStyleCnt="0">
        <dgm:presLayoutVars>
          <dgm:bulletEnabled val="1"/>
        </dgm:presLayoutVars>
      </dgm:prSet>
      <dgm:spPr/>
      <dgm:t>
        <a:bodyPr/>
        <a:lstStyle/>
        <a:p>
          <a:endParaRPr lang="en-US"/>
        </a:p>
      </dgm:t>
    </dgm:pt>
    <dgm:pt modelId="{068042E5-001E-40F4-A0BE-B0AFEE27C4C4}" type="pres">
      <dgm:prSet presAssocID="{CCFDBCE7-B57B-44AE-BF62-696E8CEDD223}" presName="Name25" presStyleLbl="parChTrans1D1" presStyleIdx="1" presStyleCnt="2"/>
      <dgm:spPr/>
      <dgm:t>
        <a:bodyPr/>
        <a:lstStyle/>
        <a:p>
          <a:endParaRPr lang="en-US"/>
        </a:p>
      </dgm:t>
    </dgm:pt>
    <dgm:pt modelId="{70B572CC-2646-49D1-9FC6-A50B08B00E3B}" type="pres">
      <dgm:prSet presAssocID="{04474954-5087-49C9-9353-069C2D765B4E}" presName="node" presStyleCnt="0"/>
      <dgm:spPr/>
    </dgm:pt>
    <dgm:pt modelId="{9629D27E-7DD6-458D-979A-0249BAB649E4}" type="pres">
      <dgm:prSet presAssocID="{04474954-5087-49C9-9353-069C2D765B4E}" presName="parentNode" presStyleLbl="node1" presStyleIdx="2" presStyleCnt="3">
        <dgm:presLayoutVars>
          <dgm:chMax val="1"/>
          <dgm:bulletEnabled val="1"/>
        </dgm:presLayoutVars>
      </dgm:prSet>
      <dgm:spPr/>
      <dgm:t>
        <a:bodyPr/>
        <a:lstStyle/>
        <a:p>
          <a:endParaRPr lang="en-US"/>
        </a:p>
      </dgm:t>
    </dgm:pt>
    <dgm:pt modelId="{B4DC01CC-17A8-4838-87F7-092702482988}" type="pres">
      <dgm:prSet presAssocID="{04474954-5087-49C9-9353-069C2D765B4E}" presName="childNode" presStyleLbl="revTx" presStyleIdx="0" presStyleCnt="0">
        <dgm:presLayoutVars>
          <dgm:bulletEnabled val="1"/>
        </dgm:presLayoutVars>
      </dgm:prSet>
      <dgm:spPr/>
      <dgm:t>
        <a:bodyPr/>
        <a:lstStyle/>
        <a:p>
          <a:endParaRPr lang="en-US"/>
        </a:p>
      </dgm:t>
    </dgm:pt>
  </dgm:ptLst>
  <dgm:cxnLst>
    <dgm:cxn modelId="{A128F77B-4410-4FB5-9038-9C3724823FCE}" srcId="{4D03130C-A8A9-4D5B-9DDB-DD47B6F50496}" destId="{04474954-5087-49C9-9353-069C2D765B4E}" srcOrd="1" destOrd="0" parTransId="{CCFDBCE7-B57B-44AE-BF62-696E8CEDD223}" sibTransId="{D89BDE37-6D50-4CE7-B64A-AAF1D22DB113}"/>
    <dgm:cxn modelId="{04B35E1F-4D47-D846-B0BA-F31501C7B7DD}" type="presOf" srcId="{4D03130C-A8A9-4D5B-9DDB-DD47B6F50496}" destId="{D13C6D96-9D61-4EEA-AF95-8AD9C395A045}" srcOrd="0" destOrd="0" presId="urn:microsoft.com/office/officeart/2005/8/layout/radial2"/>
    <dgm:cxn modelId="{3B75BE90-87D9-2F46-9306-CB09A2FE9A9A}" type="presOf" srcId="{D0156AFE-4926-4F84-B1CE-F7E151EF6F4B}" destId="{46DE1AA5-433B-4816-AA92-F2E67EA73CD9}" srcOrd="0" destOrd="0" presId="urn:microsoft.com/office/officeart/2005/8/layout/radial2"/>
    <dgm:cxn modelId="{C9413AC2-4627-254C-A07B-20F769B3A135}" type="presOf" srcId="{04474954-5087-49C9-9353-069C2D765B4E}" destId="{9629D27E-7DD6-458D-979A-0249BAB649E4}" srcOrd="0" destOrd="0" presId="urn:microsoft.com/office/officeart/2005/8/layout/radial2"/>
    <dgm:cxn modelId="{EB0FB22F-4694-AF41-82FE-E9AC45060AD8}" type="presOf" srcId="{CCFDBCE7-B57B-44AE-BF62-696E8CEDD223}" destId="{068042E5-001E-40F4-A0BE-B0AFEE27C4C4}" srcOrd="0" destOrd="0" presId="urn:microsoft.com/office/officeart/2005/8/layout/radial2"/>
    <dgm:cxn modelId="{E688D6C9-4529-4372-9727-65F28E33312F}" srcId="{4D03130C-A8A9-4D5B-9DDB-DD47B6F50496}" destId="{D0156AFE-4926-4F84-B1CE-F7E151EF6F4B}" srcOrd="0" destOrd="0" parTransId="{E1E673F6-BA92-4BB1-9C0B-7485512A336D}" sibTransId="{E10E35C5-36DF-4FA2-BEAC-E30B5531AD43}"/>
    <dgm:cxn modelId="{AADF827A-F215-3245-AB96-10D6836CEAB7}" type="presOf" srcId="{E1E673F6-BA92-4BB1-9C0B-7485512A336D}" destId="{A3960C20-36BD-4526-B6B0-A5D7B522EFE7}" srcOrd="0" destOrd="0" presId="urn:microsoft.com/office/officeart/2005/8/layout/radial2"/>
    <dgm:cxn modelId="{567F2DC6-E7C2-5C40-9743-529AA21D1CDC}" type="presParOf" srcId="{D13C6D96-9D61-4EEA-AF95-8AD9C395A045}" destId="{3F9EC9BF-DB70-4156-88CB-F097ED193BA3}" srcOrd="0" destOrd="0" presId="urn:microsoft.com/office/officeart/2005/8/layout/radial2"/>
    <dgm:cxn modelId="{03B2235B-CBD5-8546-8254-325A2B4A2D2E}" type="presParOf" srcId="{3F9EC9BF-DB70-4156-88CB-F097ED193BA3}" destId="{DD43F6B6-9165-49C4-9BF5-6CF61E77F4B3}" srcOrd="0" destOrd="0" presId="urn:microsoft.com/office/officeart/2005/8/layout/radial2"/>
    <dgm:cxn modelId="{B28426CD-9A27-9249-9688-333D7CD73D70}" type="presParOf" srcId="{DD43F6B6-9165-49C4-9BF5-6CF61E77F4B3}" destId="{40D7243D-E279-4EAE-8E12-DEF653AFF0FA}" srcOrd="0" destOrd="0" presId="urn:microsoft.com/office/officeart/2005/8/layout/radial2"/>
    <dgm:cxn modelId="{9456FD04-CE23-354F-A343-91C1B452D02F}" type="presParOf" srcId="{DD43F6B6-9165-49C4-9BF5-6CF61E77F4B3}" destId="{C659E043-A4AF-42C0-B31C-4842101C8EB1}" srcOrd="1" destOrd="0" presId="urn:microsoft.com/office/officeart/2005/8/layout/radial2"/>
    <dgm:cxn modelId="{208BCBD8-0A86-3644-98C7-E2ADC9D0D58E}" type="presParOf" srcId="{3F9EC9BF-DB70-4156-88CB-F097ED193BA3}" destId="{A3960C20-36BD-4526-B6B0-A5D7B522EFE7}" srcOrd="1" destOrd="0" presId="urn:microsoft.com/office/officeart/2005/8/layout/radial2"/>
    <dgm:cxn modelId="{1BF7A2D8-64D0-4441-93CC-01098253B7E3}" type="presParOf" srcId="{3F9EC9BF-DB70-4156-88CB-F097ED193BA3}" destId="{34E52B3C-EA18-4592-A9D5-F04DBEFE6977}" srcOrd="2" destOrd="0" presId="urn:microsoft.com/office/officeart/2005/8/layout/radial2"/>
    <dgm:cxn modelId="{8ED2C132-0594-CD4D-BF86-DE03C000135E}" type="presParOf" srcId="{34E52B3C-EA18-4592-A9D5-F04DBEFE6977}" destId="{46DE1AA5-433B-4816-AA92-F2E67EA73CD9}" srcOrd="0" destOrd="0" presId="urn:microsoft.com/office/officeart/2005/8/layout/radial2"/>
    <dgm:cxn modelId="{E73A353A-8E40-224D-B7D5-3D539F3C8EEE}" type="presParOf" srcId="{34E52B3C-EA18-4592-A9D5-F04DBEFE6977}" destId="{A6B7BD4A-7E5E-4436-8CBB-3F2410DD03F6}" srcOrd="1" destOrd="0" presId="urn:microsoft.com/office/officeart/2005/8/layout/radial2"/>
    <dgm:cxn modelId="{7677A0FC-E908-7A41-A57D-56C5AE3EA8BD}" type="presParOf" srcId="{3F9EC9BF-DB70-4156-88CB-F097ED193BA3}" destId="{068042E5-001E-40F4-A0BE-B0AFEE27C4C4}" srcOrd="3" destOrd="0" presId="urn:microsoft.com/office/officeart/2005/8/layout/radial2"/>
    <dgm:cxn modelId="{DBF1F1E2-A6DB-4F41-BE26-B6D15C7AD911}" type="presParOf" srcId="{3F9EC9BF-DB70-4156-88CB-F097ED193BA3}" destId="{70B572CC-2646-49D1-9FC6-A50B08B00E3B}" srcOrd="4" destOrd="0" presId="urn:microsoft.com/office/officeart/2005/8/layout/radial2"/>
    <dgm:cxn modelId="{5779668F-C22E-B545-9097-30E02AE039DB}" type="presParOf" srcId="{70B572CC-2646-49D1-9FC6-A50B08B00E3B}" destId="{9629D27E-7DD6-458D-979A-0249BAB649E4}" srcOrd="0" destOrd="0" presId="urn:microsoft.com/office/officeart/2005/8/layout/radial2"/>
    <dgm:cxn modelId="{0B495E90-5F8D-084D-B914-3024258E1BD2}" type="presParOf" srcId="{70B572CC-2646-49D1-9FC6-A50B08B00E3B}" destId="{B4DC01CC-17A8-4838-87F7-09270248298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042E5-001E-40F4-A0BE-B0AFEE27C4C4}">
      <dsp:nvSpPr>
        <dsp:cNvPr id="0" name=""/>
        <dsp:cNvSpPr/>
      </dsp:nvSpPr>
      <dsp:spPr>
        <a:xfrm rot="1752472">
          <a:off x="2213605" y="3163473"/>
          <a:ext cx="866972" cy="67763"/>
        </a:xfrm>
        <a:custGeom>
          <a:avLst/>
          <a:gdLst/>
          <a:ahLst/>
          <a:cxnLst/>
          <a:rect l="0" t="0" r="0" b="0"/>
          <a:pathLst>
            <a:path>
              <a:moveTo>
                <a:pt x="0" y="33881"/>
              </a:moveTo>
              <a:lnTo>
                <a:pt x="866972" y="338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3960C20-36BD-4526-B6B0-A5D7B522EFE7}">
      <dsp:nvSpPr>
        <dsp:cNvPr id="0" name=""/>
        <dsp:cNvSpPr/>
      </dsp:nvSpPr>
      <dsp:spPr>
        <a:xfrm rot="19800287">
          <a:off x="2209788" y="1670943"/>
          <a:ext cx="880039" cy="67763"/>
        </a:xfrm>
        <a:custGeom>
          <a:avLst/>
          <a:gdLst/>
          <a:ahLst/>
          <a:cxnLst/>
          <a:rect l="0" t="0" r="0" b="0"/>
          <a:pathLst>
            <a:path>
              <a:moveTo>
                <a:pt x="0" y="33881"/>
              </a:moveTo>
              <a:lnTo>
                <a:pt x="880039" y="338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659E043-A4AF-42C0-B31C-4842101C8EB1}">
      <dsp:nvSpPr>
        <dsp:cNvPr id="0" name=""/>
        <dsp:cNvSpPr/>
      </dsp:nvSpPr>
      <dsp:spPr>
        <a:xfrm>
          <a:off x="1044" y="1129872"/>
          <a:ext cx="2667855" cy="2667855"/>
        </a:xfrm>
        <a:prstGeom prst="ellipse">
          <a:avLst/>
        </a:prstGeom>
        <a:solidFill>
          <a:schemeClr val="accent3">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6DE1AA5-433B-4816-AA92-F2E67EA73CD9}">
      <dsp:nvSpPr>
        <dsp:cNvPr id="0" name=""/>
        <dsp:cNvSpPr/>
      </dsp:nvSpPr>
      <dsp:spPr>
        <a:xfrm>
          <a:off x="2923700" y="284370"/>
          <a:ext cx="1600713" cy="1600713"/>
        </a:xfrm>
        <a:prstGeom prst="ellipse">
          <a:avLst/>
        </a:prstGeom>
        <a:solidFill>
          <a:schemeClr val="accent3">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Dimensions</a:t>
          </a:r>
          <a:endParaRPr lang="en-US" sz="1800" kern="1200" dirty="0">
            <a:solidFill>
              <a:schemeClr val="tx1"/>
            </a:solidFill>
          </a:endParaRPr>
        </a:p>
      </dsp:txBody>
      <dsp:txXfrm>
        <a:off x="3158119" y="518789"/>
        <a:ext cx="1131875" cy="1131875"/>
      </dsp:txXfrm>
    </dsp:sp>
    <dsp:sp modelId="{9629D27E-7DD6-458D-979A-0249BAB649E4}">
      <dsp:nvSpPr>
        <dsp:cNvPr id="0" name=""/>
        <dsp:cNvSpPr/>
      </dsp:nvSpPr>
      <dsp:spPr>
        <a:xfrm>
          <a:off x="2923700" y="2999089"/>
          <a:ext cx="1600713" cy="1600713"/>
        </a:xfrm>
        <a:prstGeom prst="ellipse">
          <a:avLst/>
        </a:prstGeom>
        <a:solidFill>
          <a:schemeClr val="accent3">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Kinds of Data</a:t>
          </a:r>
          <a:endParaRPr lang="en-US" sz="2000" kern="1200" dirty="0">
            <a:solidFill>
              <a:schemeClr val="tx1"/>
            </a:solidFill>
          </a:endParaRPr>
        </a:p>
      </dsp:txBody>
      <dsp:txXfrm>
        <a:off x="3158119" y="3233508"/>
        <a:ext cx="1131875" cy="1131875"/>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93287" tIns="46644" rIns="93287" bIns="46644" numCol="1" anchor="t" anchorCtr="0" compatLnSpc="1">
            <a:prstTxWarp prst="textNoShape">
              <a:avLst/>
            </a:prstTxWarp>
          </a:bodyPr>
          <a:lstStyle>
            <a:lvl1pPr eaLnBrk="0" hangingPunct="0">
              <a:defRPr sz="1200">
                <a:latin typeface="Arial" charset="0"/>
                <a:ea typeface="+mn-ea"/>
                <a:cs typeface="+mn-cs"/>
              </a:defRPr>
            </a:lvl1pPr>
          </a:lstStyle>
          <a:p>
            <a:pPr>
              <a:defRPr/>
            </a:pPr>
            <a:endParaRPr lang="en-US"/>
          </a:p>
        </p:txBody>
      </p:sp>
      <p:sp>
        <p:nvSpPr>
          <p:cNvPr id="61443" name="Rectangle 3"/>
          <p:cNvSpPr>
            <a:spLocks noGrp="1" noChangeArrowheads="1"/>
          </p:cNvSpPr>
          <p:nvPr>
            <p:ph type="dt" sz="quarter" idx="1"/>
          </p:nvPr>
        </p:nvSpPr>
        <p:spPr bwMode="auto">
          <a:xfrm>
            <a:off x="3976333" y="0"/>
            <a:ext cx="3041968" cy="465296"/>
          </a:xfrm>
          <a:prstGeom prst="rect">
            <a:avLst/>
          </a:prstGeom>
          <a:noFill/>
          <a:ln w="9525">
            <a:noFill/>
            <a:miter lim="800000"/>
            <a:headEnd/>
            <a:tailEnd/>
          </a:ln>
          <a:effectLst/>
        </p:spPr>
        <p:txBody>
          <a:bodyPr vert="horz" wrap="square" lIns="93287" tIns="46644" rIns="93287" bIns="46644" numCol="1" anchor="t" anchorCtr="0" compatLnSpc="1">
            <a:prstTxWarp prst="textNoShape">
              <a:avLst/>
            </a:prstTxWarp>
          </a:bodyPr>
          <a:lstStyle>
            <a:lvl1pPr algn="r" eaLnBrk="0" hangingPunct="0">
              <a:defRPr sz="1200"/>
            </a:lvl1pPr>
          </a:lstStyle>
          <a:p>
            <a:fld id="{5F3E2E9E-210C-450C-A467-903FBB547863}" type="datetime1">
              <a:rPr lang="en-US"/>
              <a:pPr/>
              <a:t>7/22/14</a:t>
            </a:fld>
            <a:endParaRPr lang="en-US"/>
          </a:p>
        </p:txBody>
      </p:sp>
      <p:sp>
        <p:nvSpPr>
          <p:cNvPr id="61444" name="Rectangle 4"/>
          <p:cNvSpPr>
            <a:spLocks noGrp="1" noChangeArrowheads="1"/>
          </p:cNvSpPr>
          <p:nvPr>
            <p:ph type="ftr" sz="quarter" idx="2"/>
          </p:nvPr>
        </p:nvSpPr>
        <p:spPr bwMode="auto">
          <a:xfrm>
            <a:off x="0" y="8839014"/>
            <a:ext cx="3041968" cy="465296"/>
          </a:xfrm>
          <a:prstGeom prst="rect">
            <a:avLst/>
          </a:prstGeom>
          <a:noFill/>
          <a:ln w="9525">
            <a:noFill/>
            <a:miter lim="800000"/>
            <a:headEnd/>
            <a:tailEnd/>
          </a:ln>
          <a:effectLst/>
        </p:spPr>
        <p:txBody>
          <a:bodyPr vert="horz" wrap="square" lIns="93287" tIns="46644" rIns="93287" bIns="46644" numCol="1" anchor="b" anchorCtr="0" compatLnSpc="1">
            <a:prstTxWarp prst="textNoShape">
              <a:avLst/>
            </a:prstTxWarp>
          </a:bodyPr>
          <a:lstStyle>
            <a:lvl1pPr eaLnBrk="0" hangingPunct="0">
              <a:defRPr sz="1200">
                <a:latin typeface="Arial" charset="0"/>
                <a:ea typeface="+mn-ea"/>
                <a:cs typeface="+mn-cs"/>
              </a:defRPr>
            </a:lvl1pPr>
          </a:lstStyle>
          <a:p>
            <a:pPr>
              <a:defRPr/>
            </a:pPr>
            <a:endParaRPr lang="en-US"/>
          </a:p>
        </p:txBody>
      </p:sp>
      <p:sp>
        <p:nvSpPr>
          <p:cNvPr id="61445" name="Rectangle 5"/>
          <p:cNvSpPr>
            <a:spLocks noGrp="1" noChangeArrowheads="1"/>
          </p:cNvSpPr>
          <p:nvPr>
            <p:ph type="sldNum" sz="quarter" idx="3"/>
          </p:nvPr>
        </p:nvSpPr>
        <p:spPr bwMode="auto">
          <a:xfrm>
            <a:off x="3976333" y="8839014"/>
            <a:ext cx="3041968" cy="465296"/>
          </a:xfrm>
          <a:prstGeom prst="rect">
            <a:avLst/>
          </a:prstGeom>
          <a:noFill/>
          <a:ln w="9525">
            <a:noFill/>
            <a:miter lim="800000"/>
            <a:headEnd/>
            <a:tailEnd/>
          </a:ln>
          <a:effectLst/>
        </p:spPr>
        <p:txBody>
          <a:bodyPr vert="horz" wrap="square" lIns="93287" tIns="46644" rIns="93287" bIns="46644" numCol="1" anchor="b" anchorCtr="0" compatLnSpc="1">
            <a:prstTxWarp prst="textNoShape">
              <a:avLst/>
            </a:prstTxWarp>
          </a:bodyPr>
          <a:lstStyle>
            <a:lvl1pPr algn="r" eaLnBrk="0" hangingPunct="0">
              <a:defRPr sz="1200"/>
            </a:lvl1pPr>
          </a:lstStyle>
          <a:p>
            <a:fld id="{272C5AB6-2B2E-4756-9F2C-AB87E8E4C29B}" type="slidenum">
              <a:rPr lang="en-US"/>
              <a:pPr/>
              <a:t>‹#›</a:t>
            </a:fld>
            <a:endParaRPr lang="en-US"/>
          </a:p>
        </p:txBody>
      </p:sp>
    </p:spTree>
    <p:extLst>
      <p:ext uri="{BB962C8B-B14F-4D97-AF65-F5344CB8AC3E}">
        <p14:creationId xmlns:p14="http://schemas.microsoft.com/office/powerpoint/2010/main" val="4036700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41968" cy="465296"/>
          </a:xfrm>
          <a:prstGeom prst="rect">
            <a:avLst/>
          </a:prstGeom>
          <a:noFill/>
          <a:ln w="9525">
            <a:noFill/>
            <a:miter lim="800000"/>
            <a:headEnd/>
            <a:tailEnd/>
          </a:ln>
          <a:effectLst/>
        </p:spPr>
        <p:txBody>
          <a:bodyPr vert="horz" wrap="square" lIns="93287" tIns="46644" rIns="93287" bIns="46644"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976333" y="0"/>
            <a:ext cx="3041968" cy="465296"/>
          </a:xfrm>
          <a:prstGeom prst="rect">
            <a:avLst/>
          </a:prstGeom>
          <a:noFill/>
          <a:ln w="9525">
            <a:noFill/>
            <a:miter lim="800000"/>
            <a:headEnd/>
            <a:tailEnd/>
          </a:ln>
          <a:effectLst/>
        </p:spPr>
        <p:txBody>
          <a:bodyPr vert="horz" wrap="square" lIns="93287" tIns="46644" rIns="93287" bIns="46644"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84275" y="698500"/>
            <a:ext cx="4651375" cy="3489325"/>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01993" y="4420315"/>
            <a:ext cx="5615940" cy="4187666"/>
          </a:xfrm>
          <a:prstGeom prst="rect">
            <a:avLst/>
          </a:prstGeom>
          <a:noFill/>
          <a:ln w="9525">
            <a:noFill/>
            <a:miter lim="800000"/>
            <a:headEnd/>
            <a:tailEnd/>
          </a:ln>
          <a:effectLst/>
        </p:spPr>
        <p:txBody>
          <a:bodyPr vert="horz" wrap="square" lIns="93287" tIns="46644" rIns="93287" bIns="4664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839014"/>
            <a:ext cx="3041968" cy="465296"/>
          </a:xfrm>
          <a:prstGeom prst="rect">
            <a:avLst/>
          </a:prstGeom>
          <a:noFill/>
          <a:ln w="9525">
            <a:noFill/>
            <a:miter lim="800000"/>
            <a:headEnd/>
            <a:tailEnd/>
          </a:ln>
          <a:effectLst/>
        </p:spPr>
        <p:txBody>
          <a:bodyPr vert="horz" wrap="square" lIns="93287" tIns="46644" rIns="93287" bIns="46644"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976333" y="8839014"/>
            <a:ext cx="3041968" cy="465296"/>
          </a:xfrm>
          <a:prstGeom prst="rect">
            <a:avLst/>
          </a:prstGeom>
          <a:noFill/>
          <a:ln w="9525">
            <a:noFill/>
            <a:miter lim="800000"/>
            <a:headEnd/>
            <a:tailEnd/>
          </a:ln>
          <a:effectLst/>
        </p:spPr>
        <p:txBody>
          <a:bodyPr vert="horz" wrap="square" lIns="93287" tIns="46644" rIns="93287" bIns="46644" numCol="1" anchor="b" anchorCtr="0" compatLnSpc="1">
            <a:prstTxWarp prst="textNoShape">
              <a:avLst/>
            </a:prstTxWarp>
          </a:bodyPr>
          <a:lstStyle>
            <a:lvl1pPr algn="r">
              <a:defRPr sz="1200"/>
            </a:lvl1pPr>
          </a:lstStyle>
          <a:p>
            <a:fld id="{862011DE-8FB8-4294-8753-06B45CCD915B}" type="slidenum">
              <a:rPr lang="en-US"/>
              <a:pPr/>
              <a:t>‹#›</a:t>
            </a:fld>
            <a:endParaRPr lang="en-US"/>
          </a:p>
        </p:txBody>
      </p:sp>
    </p:spTree>
    <p:extLst>
      <p:ext uri="{BB962C8B-B14F-4D97-AF65-F5344CB8AC3E}">
        <p14:creationId xmlns:p14="http://schemas.microsoft.com/office/powerpoint/2010/main" val="424067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A8FCDE0A-83E0-4652-BCDE-D97AB5CB76E6}" type="slidenum">
              <a:rPr lang="en-US"/>
              <a:pPr/>
              <a:t>1</a:t>
            </a:fld>
            <a:endParaRPr lang="en-US"/>
          </a:p>
        </p:txBody>
      </p:sp>
      <p:sp>
        <p:nvSpPr>
          <p:cNvPr id="16387" name="Rectangle 2"/>
          <p:cNvSpPr>
            <a:spLocks noGrp="1" noRot="1" noChangeAspect="1" noChangeArrowheads="1" noTextEdit="1"/>
          </p:cNvSpPr>
          <p:nvPr>
            <p:ph type="sldImg"/>
          </p:nvPr>
        </p:nvSpPr>
        <p:spPr>
          <a:xfrm>
            <a:off x="1185863" y="700088"/>
            <a:ext cx="4649787" cy="3487737"/>
          </a:xfrm>
          <a:ln/>
        </p:spPr>
      </p:sp>
      <p:sp>
        <p:nvSpPr>
          <p:cNvPr id="16388" name="Rectangle 3"/>
          <p:cNvSpPr>
            <a:spLocks noGrp="1" noChangeArrowheads="1"/>
          </p:cNvSpPr>
          <p:nvPr>
            <p:ph type="body" idx="1"/>
          </p:nvPr>
        </p:nvSpPr>
        <p:spPr>
          <a:xfrm>
            <a:off x="391624" y="4415468"/>
            <a:ext cx="6236683" cy="4504326"/>
          </a:xfrm>
          <a:noFill/>
          <a:ln/>
        </p:spPr>
        <p:txBody>
          <a:bodyPr/>
          <a:lstStyle/>
          <a:p>
            <a:pPr eaLnBrk="1" hangingPunct="1"/>
            <a:endParaRPr lang="en-US" dirty="0"/>
          </a:p>
        </p:txBody>
      </p:sp>
    </p:spTree>
    <p:extLst>
      <p:ext uri="{BB962C8B-B14F-4D97-AF65-F5344CB8AC3E}">
        <p14:creationId xmlns:p14="http://schemas.microsoft.com/office/powerpoint/2010/main" val="1351714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A0F5CF7-0EA2-4233-AB5C-DB21006C15AD}" type="slidenum">
              <a:rPr lang="fr-CA" smtClean="0"/>
              <a:pPr>
                <a:defRPr/>
              </a:pPr>
              <a:t>3</a:t>
            </a:fld>
            <a:endParaRPr lang="fr-CA" dirty="0"/>
          </a:p>
        </p:txBody>
      </p:sp>
    </p:spTree>
    <p:extLst>
      <p:ext uri="{BB962C8B-B14F-4D97-AF65-F5344CB8AC3E}">
        <p14:creationId xmlns:p14="http://schemas.microsoft.com/office/powerpoint/2010/main" val="114801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011DE-8FB8-4294-8753-06B45CCD915B}" type="slidenum">
              <a:rPr lang="en-US" smtClean="0"/>
              <a:pPr/>
              <a:t>15</a:t>
            </a:fld>
            <a:endParaRPr lang="en-US"/>
          </a:p>
        </p:txBody>
      </p:sp>
    </p:spTree>
    <p:extLst>
      <p:ext uri="{BB962C8B-B14F-4D97-AF65-F5344CB8AC3E}">
        <p14:creationId xmlns:p14="http://schemas.microsoft.com/office/powerpoint/2010/main" val="3514721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8.jpeg"/><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8.jpeg"/><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25081" y="823195"/>
            <a:ext cx="7650714" cy="1470025"/>
          </a:xfrm>
        </p:spPr>
        <p:txBody>
          <a:bodyPr>
            <a:normAutofit/>
          </a:bodyPr>
          <a:lstStyle>
            <a:lvl1pPr algn="l">
              <a:defRPr sz="3600" b="1">
                <a:solidFill>
                  <a:srgbClr val="0B5D73"/>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293220"/>
            <a:ext cx="6400800" cy="1752600"/>
          </a:xfrm>
        </p:spPr>
        <p:txBody>
          <a:bodyPr/>
          <a:lstStyle>
            <a:lvl1pPr marL="0" indent="0" algn="l">
              <a:buNone/>
              <a:defRPr>
                <a:solidFill>
                  <a:srgbClr val="09428B"/>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DED60B30-6D65-47A1-996D-108470C504A7}" type="slidenum">
              <a:rPr lang="en-US" smtClean="0"/>
              <a:pPr/>
              <a:t>‹#›</a:t>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79F00-74BB-48A2-9E02-4147A84E7653}" type="datetime1">
              <a:rPr lang="en-US" smtClean="0"/>
              <a:pPr/>
              <a:t>7/22/14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3259DE2-72E0-4D8E-B7E7-0BBF3E965B8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7E497-EACC-40C4-8C59-0047E81D43F3}" type="datetime1">
              <a:rPr lang="en-US" smtClean="0"/>
              <a:pPr/>
              <a:t>7/22/14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3D7A6F9-8BF5-487E-AFE4-CFCFFA5A786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defRPr/>
            </a:pPr>
            <a:endParaRPr lang="en-US"/>
          </a:p>
        </p:txBody>
      </p:sp>
      <p:sp>
        <p:nvSpPr>
          <p:cNvPr id="4" name="Slide Number Placeholder 3"/>
          <p:cNvSpPr>
            <a:spLocks noGrp="1"/>
          </p:cNvSpPr>
          <p:nvPr>
            <p:ph type="sldNum" sz="quarter" idx="11"/>
          </p:nvPr>
        </p:nvSpPr>
        <p:spPr/>
        <p:txBody>
          <a:bodyPr/>
          <a:lstStyle/>
          <a:p>
            <a:pPr>
              <a:defRPr/>
            </a:pPr>
            <a:fld id="{D7B606AD-6A25-44E2-8B54-95C407BAD433}" type="slidenum">
              <a:rPr lang="en-US" smtClean="0"/>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White Background">
    <p:bg>
      <p:bgPr>
        <a:solidFill>
          <a:schemeClr val="bg1"/>
        </a:solidFill>
        <a:effectLst/>
      </p:bgPr>
    </p:bg>
    <p:spTree>
      <p:nvGrpSpPr>
        <p:cNvPr id="1" name=""/>
        <p:cNvGrpSpPr/>
        <p:nvPr/>
      </p:nvGrpSpPr>
      <p:grpSpPr>
        <a:xfrm>
          <a:off x="0" y="0"/>
          <a:ext cx="0" cy="0"/>
          <a:chOff x="0" y="0"/>
          <a:chExt cx="0" cy="0"/>
        </a:xfrm>
      </p:grpSpPr>
      <p:pic>
        <p:nvPicPr>
          <p:cNvPr id="9" name="Picture 8" descr="RecoveryAct SmartGrid_program template3.jpg"/>
          <p:cNvPicPr>
            <a:picLocks noChangeAspect="1"/>
          </p:cNvPicPr>
          <p:nvPr/>
        </p:nvPicPr>
        <p:blipFill>
          <a:blip r:embed="rId2" cstate="print"/>
          <a:stretch>
            <a:fillRect/>
          </a:stretch>
        </p:blipFill>
        <p:spPr>
          <a:xfrm>
            <a:off x="0" y="0"/>
            <a:ext cx="9140307" cy="6858000"/>
          </a:xfrm>
          <a:prstGeom prst="rect">
            <a:avLst/>
          </a:prstGeom>
        </p:spPr>
      </p:pic>
      <p:pic>
        <p:nvPicPr>
          <p:cNvPr id="11" name="Picture 10" descr="smartgrid-recactlogo.png"/>
          <p:cNvPicPr>
            <a:picLocks noChangeAspect="1"/>
          </p:cNvPicPr>
          <p:nvPr/>
        </p:nvPicPr>
        <p:blipFill>
          <a:blip r:embed="rId3" cstate="print"/>
          <a:stretch>
            <a:fillRect/>
          </a:stretch>
        </p:blipFill>
        <p:spPr>
          <a:xfrm>
            <a:off x="374772" y="5943600"/>
            <a:ext cx="3314700" cy="602673"/>
          </a:xfrm>
          <a:prstGeom prst="rect">
            <a:avLst/>
          </a:prstGeom>
        </p:spPr>
      </p:pic>
      <p:sp>
        <p:nvSpPr>
          <p:cNvPr id="19" name="Text Placeholder 18"/>
          <p:cNvSpPr>
            <a:spLocks noGrp="1"/>
          </p:cNvSpPr>
          <p:nvPr>
            <p:ph type="body" sz="quarter" idx="15" hasCustomPrompt="1"/>
          </p:nvPr>
        </p:nvSpPr>
        <p:spPr>
          <a:xfrm>
            <a:off x="381000" y="2362200"/>
            <a:ext cx="7086600" cy="1524000"/>
          </a:xfrm>
          <a:prstGeom prst="rect">
            <a:avLst/>
          </a:prstGeom>
        </p:spPr>
        <p:txBody>
          <a:bodyPr anchor="b"/>
          <a:lstStyle>
            <a:lvl1pPr marL="0" indent="0">
              <a:defRPr sz="4400" b="0" i="0">
                <a:solidFill>
                  <a:schemeClr val="tx1"/>
                </a:solidFill>
              </a:defRPr>
            </a:lvl1pPr>
          </a:lstStyle>
          <a:p>
            <a:pPr lvl="0"/>
            <a:r>
              <a:rPr lang="en-US" dirty="0" smtClean="0"/>
              <a:t>Insert Presentation Title</a:t>
            </a:r>
            <a:endParaRPr lang="en-US" dirty="0"/>
          </a:p>
        </p:txBody>
      </p:sp>
      <p:sp>
        <p:nvSpPr>
          <p:cNvPr id="21" name="Text Placeholder 20"/>
          <p:cNvSpPr>
            <a:spLocks noGrp="1"/>
          </p:cNvSpPr>
          <p:nvPr>
            <p:ph type="body" sz="quarter" idx="16" hasCustomPrompt="1"/>
          </p:nvPr>
        </p:nvSpPr>
        <p:spPr>
          <a:xfrm>
            <a:off x="381000" y="3886200"/>
            <a:ext cx="6324600" cy="533400"/>
          </a:xfrm>
          <a:prstGeom prst="rect">
            <a:avLst/>
          </a:prstGeom>
        </p:spPr>
        <p:txBody>
          <a:bodyPr/>
          <a:lstStyle>
            <a:lvl1pPr marL="0" indent="0">
              <a:defRPr sz="1800" b="0" i="0">
                <a:solidFill>
                  <a:schemeClr val="tx1"/>
                </a:solidFill>
              </a:defRPr>
            </a:lvl1pPr>
          </a:lstStyle>
          <a:p>
            <a:pPr lvl="0"/>
            <a:r>
              <a:rPr lang="en-US" dirty="0" smtClean="0"/>
              <a:t>Insert Presentation Subtitle</a:t>
            </a:r>
            <a:endParaRPr lang="en-US" dirty="0"/>
          </a:p>
        </p:txBody>
      </p:sp>
      <p:sp>
        <p:nvSpPr>
          <p:cNvPr id="23" name="Text Placeholder 22"/>
          <p:cNvSpPr>
            <a:spLocks noGrp="1"/>
          </p:cNvSpPr>
          <p:nvPr>
            <p:ph type="body" sz="quarter" idx="17" hasCustomPrompt="1"/>
          </p:nvPr>
        </p:nvSpPr>
        <p:spPr>
          <a:xfrm>
            <a:off x="381000" y="1219200"/>
            <a:ext cx="1752600" cy="533400"/>
          </a:xfrm>
          <a:prstGeom prst="rect">
            <a:avLst/>
          </a:prstGeom>
        </p:spPr>
        <p:txBody>
          <a:bodyPr/>
          <a:lstStyle>
            <a:lvl1pPr>
              <a:defRPr sz="2200" i="0">
                <a:solidFill>
                  <a:schemeClr val="tx1"/>
                </a:solidFill>
              </a:defRPr>
            </a:lvl1pPr>
          </a:lstStyle>
          <a:p>
            <a:pPr lvl="0"/>
            <a:r>
              <a:rPr lang="en-US" dirty="0" smtClean="0"/>
              <a:t>MM.DD.YYYY</a:t>
            </a:r>
            <a:endParaRPr lang="en-US" dirty="0"/>
          </a:p>
        </p:txBody>
      </p:sp>
      <p:pic>
        <p:nvPicPr>
          <p:cNvPr id="28" name="Picture 27" descr="DOE Seal_Color_Hi_Res.JPG"/>
          <p:cNvPicPr>
            <a:picLocks noChangeAspect="1"/>
          </p:cNvPicPr>
          <p:nvPr/>
        </p:nvPicPr>
        <p:blipFill>
          <a:blip r:embed="rId4" cstate="print"/>
          <a:stretch>
            <a:fillRect/>
          </a:stretch>
        </p:blipFill>
        <p:spPr>
          <a:xfrm>
            <a:off x="381000" y="228600"/>
            <a:ext cx="990600" cy="990600"/>
          </a:xfrm>
          <a:prstGeom prst="rect">
            <a:avLst/>
          </a:prstGeom>
        </p:spPr>
      </p:pic>
    </p:spTree>
    <p:extLst>
      <p:ext uri="{BB962C8B-B14F-4D97-AF65-F5344CB8AC3E}">
        <p14:creationId xmlns:p14="http://schemas.microsoft.com/office/powerpoint/2010/main" val="51091601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rumb Trail, Tag Line &amp; Content">
    <p:spTree>
      <p:nvGrpSpPr>
        <p:cNvPr id="1" name=""/>
        <p:cNvGrpSpPr/>
        <p:nvPr/>
      </p:nvGrpSpPr>
      <p:grpSpPr>
        <a:xfrm>
          <a:off x="0" y="0"/>
          <a:ext cx="0" cy="0"/>
          <a:chOff x="0" y="0"/>
          <a:chExt cx="0" cy="0"/>
        </a:xfrm>
      </p:grpSpPr>
      <p:sp>
        <p:nvSpPr>
          <p:cNvPr id="11" name="Text Placeholder 11"/>
          <p:cNvSpPr>
            <a:spLocks noGrp="1"/>
          </p:cNvSpPr>
          <p:nvPr>
            <p:ph type="body" sz="quarter" idx="10" hasCustomPrompt="1"/>
          </p:nvPr>
        </p:nvSpPr>
        <p:spPr>
          <a:xfrm>
            <a:off x="304800" y="914400"/>
            <a:ext cx="8507104" cy="609600"/>
          </a:xfrm>
          <a:prstGeom prst="rect">
            <a:avLst/>
          </a:prstGeom>
        </p:spPr>
        <p:txBody>
          <a:bodyPr anchor="t" anchorCtr="0"/>
          <a:lstStyle>
            <a:lvl1pPr marL="0" indent="0">
              <a:lnSpc>
                <a:spcPct val="100000"/>
              </a:lnSpc>
              <a:defRPr sz="2000" b="1" i="0" baseline="0">
                <a:solidFill>
                  <a:schemeClr val="tx1"/>
                </a:solidFill>
                <a:latin typeface="Calibri" pitchFamily="34" charset="0"/>
                <a:cs typeface="Arial" pitchFamily="34" charset="0"/>
              </a:defRPr>
            </a:lvl1pPr>
          </a:lstStyle>
          <a:p>
            <a:pPr lvl="0"/>
            <a:r>
              <a:rPr lang="en-US" dirty="0" smtClean="0"/>
              <a:t>Click to enter tagline text. The tagline should be a complete sentence with a period.</a:t>
            </a:r>
          </a:p>
        </p:txBody>
      </p:sp>
      <p:sp>
        <p:nvSpPr>
          <p:cNvPr id="14" name="TextBox 13"/>
          <p:cNvSpPr txBox="1"/>
          <p:nvPr/>
        </p:nvSpPr>
        <p:spPr>
          <a:xfrm>
            <a:off x="8705850" y="6534150"/>
            <a:ext cx="526473" cy="233548"/>
          </a:xfrm>
          <a:prstGeom prst="rect">
            <a:avLst/>
          </a:prstGeom>
          <a:noFill/>
        </p:spPr>
        <p:txBody>
          <a:bodyPr wrap="square" tIns="91440" bIns="91440" rtlCol="0" anchor="ctr">
            <a:noAutofit/>
          </a:bodyPr>
          <a:lstStyle/>
          <a:p>
            <a:pPr fontAlgn="auto">
              <a:spcBef>
                <a:spcPts val="0"/>
              </a:spcBef>
              <a:spcAft>
                <a:spcPts val="0"/>
              </a:spcAft>
              <a:buFont typeface="Arial" pitchFamily="34" charset="0"/>
              <a:buNone/>
            </a:pPr>
            <a:fld id="{1753A05B-CB96-436E-B277-DFD293FE756D}" type="slidenum">
              <a:rPr lang="en-US" sz="1100" smtClean="0">
                <a:solidFill>
                  <a:srgbClr val="595959"/>
                </a:solidFill>
                <a:latin typeface="Calibri"/>
              </a:rPr>
              <a:pPr fontAlgn="auto">
                <a:spcBef>
                  <a:spcPts val="0"/>
                </a:spcBef>
                <a:spcAft>
                  <a:spcPts val="0"/>
                </a:spcAft>
                <a:buFont typeface="Arial" pitchFamily="34" charset="0"/>
                <a:buNone/>
              </a:pPr>
              <a:t>‹#›</a:t>
            </a:fld>
            <a:endParaRPr lang="en-US" sz="1100" dirty="0" err="1" smtClean="0">
              <a:solidFill>
                <a:srgbClr val="595959"/>
              </a:solidFill>
              <a:latin typeface="Calibri"/>
            </a:endParaRPr>
          </a:p>
        </p:txBody>
      </p:sp>
      <p:sp>
        <p:nvSpPr>
          <p:cNvPr id="19" name="Content Placeholder 3"/>
          <p:cNvSpPr>
            <a:spLocks noGrp="1"/>
          </p:cNvSpPr>
          <p:nvPr>
            <p:ph sz="quarter" idx="11"/>
          </p:nvPr>
        </p:nvSpPr>
        <p:spPr>
          <a:xfrm>
            <a:off x="304800" y="1676400"/>
            <a:ext cx="8534400" cy="4419600"/>
          </a:xfrm>
          <a:prstGeom prst="rect">
            <a:avLst/>
          </a:prstGeom>
          <a:ln w="12700">
            <a:noFill/>
          </a:ln>
        </p:spPr>
        <p:txBody>
          <a:bodyPr tIns="91440" bIns="91440"/>
          <a:lstStyle>
            <a:lvl1pPr marL="177800" indent="-177800">
              <a:lnSpc>
                <a:spcPct val="100000"/>
              </a:lnSpc>
              <a:buSzPct val="125000"/>
              <a:buFont typeface="Arial" pitchFamily="34" charset="0"/>
              <a:buChar char="•"/>
              <a:defRPr sz="1600" i="0">
                <a:solidFill>
                  <a:schemeClr val="tx1"/>
                </a:solidFill>
              </a:defRPr>
            </a:lvl1pPr>
            <a:lvl2pPr marL="341313" indent="-163513">
              <a:lnSpc>
                <a:spcPct val="100000"/>
              </a:lnSpc>
              <a:buFont typeface="Palatino Linotype" pitchFamily="18" charset="0"/>
              <a:buChar char="–"/>
              <a:defRPr sz="1600">
                <a:solidFill>
                  <a:schemeClr val="tx1"/>
                </a:solidFill>
              </a:defRPr>
            </a:lvl2pPr>
            <a:lvl3pPr marL="519113" indent="-177800">
              <a:lnSpc>
                <a:spcPct val="100000"/>
              </a:lnSpc>
              <a:buFont typeface="Courier New" pitchFamily="49" charset="0"/>
              <a:buChar char="o"/>
              <a:defRPr sz="1600">
                <a:solidFill>
                  <a:schemeClr val="tx1"/>
                </a:solidFill>
              </a:defRPr>
            </a:lvl3pPr>
            <a:lvl4pPr marL="682625" indent="-163513">
              <a:lnSpc>
                <a:spcPct val="100000"/>
              </a:lnSpc>
              <a:buFont typeface="Palatino Linotype" pitchFamily="18" charset="0"/>
              <a:buChar char="›"/>
              <a:defRPr sz="1600" i="0">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4700107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rumb Trail &amp; Tag Line Only">
    <p:spTree>
      <p:nvGrpSpPr>
        <p:cNvPr id="1" name=""/>
        <p:cNvGrpSpPr/>
        <p:nvPr/>
      </p:nvGrpSpPr>
      <p:grpSpPr>
        <a:xfrm>
          <a:off x="0" y="0"/>
          <a:ext cx="0" cy="0"/>
          <a:chOff x="0" y="0"/>
          <a:chExt cx="0" cy="0"/>
        </a:xfrm>
      </p:grpSpPr>
      <p:sp>
        <p:nvSpPr>
          <p:cNvPr id="7" name="Title 6"/>
          <p:cNvSpPr>
            <a:spLocks noGrp="1"/>
          </p:cNvSpPr>
          <p:nvPr>
            <p:ph type="title" hasCustomPrompt="1"/>
          </p:nvPr>
        </p:nvSpPr>
        <p:spPr bwMode="white">
          <a:xfrm>
            <a:off x="304800" y="685800"/>
            <a:ext cx="8507104" cy="228600"/>
          </a:xfrm>
          <a:prstGeom prst="rect">
            <a:avLst/>
          </a:prstGeom>
        </p:spPr>
        <p:txBody>
          <a:bodyPr anchor="ctr"/>
          <a:lstStyle>
            <a:lvl1pPr>
              <a:defRPr lang="en-US" sz="1200" b="0" i="0" kern="1200" dirty="0" smtClean="0">
                <a:solidFill>
                  <a:schemeClr val="accent3"/>
                </a:solidFill>
                <a:latin typeface="Calibri" pitchFamily="34" charset="0"/>
                <a:ea typeface="+mn-ea"/>
                <a:cs typeface="Arial" pitchFamily="34" charset="0"/>
              </a:defRPr>
            </a:lvl1pPr>
          </a:lstStyle>
          <a:p>
            <a:pPr marL="285750" lvl="0" indent="-285750" algn="l" rtl="0" eaLnBrk="1" fontAlgn="base" hangingPunct="1">
              <a:lnSpc>
                <a:spcPct val="95000"/>
              </a:lnSpc>
              <a:spcBef>
                <a:spcPct val="40000"/>
              </a:spcBef>
              <a:spcAft>
                <a:spcPct val="0"/>
              </a:spcAft>
              <a:buNone/>
            </a:pPr>
            <a:r>
              <a:rPr lang="en-US" dirty="0" smtClean="0"/>
              <a:t>Section » Subsection › Description</a:t>
            </a:r>
          </a:p>
        </p:txBody>
      </p:sp>
      <p:sp>
        <p:nvSpPr>
          <p:cNvPr id="12" name="Text Placeholder 11"/>
          <p:cNvSpPr>
            <a:spLocks noGrp="1"/>
          </p:cNvSpPr>
          <p:nvPr>
            <p:ph type="body" sz="quarter" idx="10" hasCustomPrompt="1"/>
          </p:nvPr>
        </p:nvSpPr>
        <p:spPr>
          <a:xfrm>
            <a:off x="304800" y="914400"/>
            <a:ext cx="8507104" cy="609600"/>
          </a:xfrm>
          <a:prstGeom prst="rect">
            <a:avLst/>
          </a:prstGeom>
        </p:spPr>
        <p:txBody>
          <a:bodyPr anchor="t" anchorCtr="0"/>
          <a:lstStyle>
            <a:lvl1pPr marL="0" indent="0">
              <a:lnSpc>
                <a:spcPct val="100000"/>
              </a:lnSpc>
              <a:defRPr sz="2000" b="1" i="0" baseline="0">
                <a:solidFill>
                  <a:schemeClr val="tx1"/>
                </a:solidFill>
                <a:latin typeface="Calibri" pitchFamily="34" charset="0"/>
                <a:cs typeface="Arial" pitchFamily="34" charset="0"/>
              </a:defRPr>
            </a:lvl1pPr>
          </a:lstStyle>
          <a:p>
            <a:pPr lvl="0"/>
            <a:r>
              <a:rPr lang="en-US" dirty="0" smtClean="0"/>
              <a:t>Click to enter tagline text. The tagline should be a complete sentence with a period.</a:t>
            </a:r>
          </a:p>
        </p:txBody>
      </p:sp>
      <p:sp>
        <p:nvSpPr>
          <p:cNvPr id="6" name="TextBox 5"/>
          <p:cNvSpPr txBox="1"/>
          <p:nvPr/>
        </p:nvSpPr>
        <p:spPr>
          <a:xfrm>
            <a:off x="8705850" y="6534150"/>
            <a:ext cx="526473" cy="233548"/>
          </a:xfrm>
          <a:prstGeom prst="rect">
            <a:avLst/>
          </a:prstGeom>
          <a:noFill/>
        </p:spPr>
        <p:txBody>
          <a:bodyPr wrap="square" tIns="91440" bIns="91440" rtlCol="0" anchor="ctr">
            <a:noAutofit/>
          </a:bodyPr>
          <a:lstStyle/>
          <a:p>
            <a:pPr fontAlgn="auto">
              <a:spcBef>
                <a:spcPts val="0"/>
              </a:spcBef>
              <a:spcAft>
                <a:spcPts val="0"/>
              </a:spcAft>
              <a:buFont typeface="Arial" pitchFamily="34" charset="0"/>
              <a:buNone/>
            </a:pPr>
            <a:fld id="{1753A05B-CB96-436E-B277-DFD293FE756D}" type="slidenum">
              <a:rPr lang="en-US" sz="1100" smtClean="0">
                <a:solidFill>
                  <a:srgbClr val="595959"/>
                </a:solidFill>
                <a:latin typeface="Calibri"/>
              </a:rPr>
              <a:pPr fontAlgn="auto">
                <a:spcBef>
                  <a:spcPts val="0"/>
                </a:spcBef>
                <a:spcAft>
                  <a:spcPts val="0"/>
                </a:spcAft>
                <a:buFont typeface="Arial" pitchFamily="34" charset="0"/>
                <a:buNone/>
              </a:pPr>
              <a:t>‹#›</a:t>
            </a:fld>
            <a:endParaRPr lang="en-US" sz="1100" dirty="0" err="1" smtClean="0">
              <a:solidFill>
                <a:srgbClr val="595959"/>
              </a:solidFill>
              <a:latin typeface="Calibri"/>
            </a:endParaRPr>
          </a:p>
        </p:txBody>
      </p:sp>
      <p:sp>
        <p:nvSpPr>
          <p:cNvPr id="5" name="TextBox 4"/>
          <p:cNvSpPr txBox="1"/>
          <p:nvPr userDrawn="1"/>
        </p:nvSpPr>
        <p:spPr>
          <a:xfrm>
            <a:off x="8705850" y="6534150"/>
            <a:ext cx="526473" cy="233548"/>
          </a:xfrm>
          <a:prstGeom prst="rect">
            <a:avLst/>
          </a:prstGeom>
          <a:noFill/>
        </p:spPr>
        <p:txBody>
          <a:bodyPr wrap="square" tIns="91440" bIns="91440" rtlCol="0" anchor="ctr">
            <a:noAutofit/>
          </a:bodyPr>
          <a:lstStyle/>
          <a:p>
            <a:pPr fontAlgn="auto">
              <a:spcBef>
                <a:spcPts val="0"/>
              </a:spcBef>
              <a:spcAft>
                <a:spcPts val="0"/>
              </a:spcAft>
              <a:buFont typeface="Arial" pitchFamily="34" charset="0"/>
              <a:buNone/>
            </a:pPr>
            <a:fld id="{1753A05B-CB96-436E-B277-DFD293FE756D}" type="slidenum">
              <a:rPr lang="en-US" sz="1100" smtClean="0">
                <a:solidFill>
                  <a:srgbClr val="595959"/>
                </a:solidFill>
                <a:latin typeface="Calibri"/>
              </a:rPr>
              <a:pPr fontAlgn="auto">
                <a:spcBef>
                  <a:spcPts val="0"/>
                </a:spcBef>
                <a:spcAft>
                  <a:spcPts val="0"/>
                </a:spcAft>
                <a:buFont typeface="Arial" pitchFamily="34" charset="0"/>
                <a:buNone/>
              </a:pPr>
              <a:t>‹#›</a:t>
            </a:fld>
            <a:endParaRPr lang="en-US" sz="1100" dirty="0" err="1" smtClean="0">
              <a:solidFill>
                <a:srgbClr val="595959"/>
              </a:solidFill>
              <a:latin typeface="Calibri"/>
            </a:endParaRPr>
          </a:p>
        </p:txBody>
      </p:sp>
    </p:spTree>
    <p:extLst>
      <p:ext uri="{BB962C8B-B14F-4D97-AF65-F5344CB8AC3E}">
        <p14:creationId xmlns:p14="http://schemas.microsoft.com/office/powerpoint/2010/main" val="1318744915"/>
      </p:ext>
    </p:extLst>
  </p:cSld>
  <p:clrMapOvr>
    <a:masterClrMapping/>
  </p:clrMapOvr>
  <p:timing>
    <p:tnLst>
      <p:par>
        <p:cTn xmlns:p14="http://schemas.microsoft.com/office/powerpoint/2010/mai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rumb Trail Only">
    <p:spTree>
      <p:nvGrpSpPr>
        <p:cNvPr id="1" name=""/>
        <p:cNvGrpSpPr/>
        <p:nvPr/>
      </p:nvGrpSpPr>
      <p:grpSpPr>
        <a:xfrm>
          <a:off x="0" y="0"/>
          <a:ext cx="0" cy="0"/>
          <a:chOff x="0" y="0"/>
          <a:chExt cx="0" cy="0"/>
        </a:xfrm>
      </p:grpSpPr>
      <p:sp>
        <p:nvSpPr>
          <p:cNvPr id="7" name="Title 6"/>
          <p:cNvSpPr>
            <a:spLocks noGrp="1"/>
          </p:cNvSpPr>
          <p:nvPr>
            <p:ph type="title" hasCustomPrompt="1"/>
          </p:nvPr>
        </p:nvSpPr>
        <p:spPr bwMode="white">
          <a:xfrm>
            <a:off x="304800" y="685800"/>
            <a:ext cx="8507104" cy="228600"/>
          </a:xfrm>
          <a:prstGeom prst="rect">
            <a:avLst/>
          </a:prstGeom>
        </p:spPr>
        <p:txBody>
          <a:bodyPr anchor="ctr"/>
          <a:lstStyle>
            <a:lvl1pPr>
              <a:defRPr lang="en-US" sz="1200" b="0" i="0" kern="1200" dirty="0" smtClean="0">
                <a:solidFill>
                  <a:schemeClr val="accent3"/>
                </a:solidFill>
                <a:latin typeface="Calibri" pitchFamily="34" charset="0"/>
                <a:ea typeface="+mn-ea"/>
                <a:cs typeface="Arial" pitchFamily="34" charset="0"/>
              </a:defRPr>
            </a:lvl1pPr>
          </a:lstStyle>
          <a:p>
            <a:pPr marL="285750" lvl="0" indent="-285750" algn="l" rtl="0" eaLnBrk="1" fontAlgn="base" hangingPunct="1">
              <a:lnSpc>
                <a:spcPct val="95000"/>
              </a:lnSpc>
              <a:spcBef>
                <a:spcPct val="40000"/>
              </a:spcBef>
              <a:spcAft>
                <a:spcPct val="0"/>
              </a:spcAft>
              <a:buNone/>
            </a:pPr>
            <a:r>
              <a:rPr lang="en-US" dirty="0" smtClean="0"/>
              <a:t>Section » Subsection › Description</a:t>
            </a:r>
          </a:p>
        </p:txBody>
      </p:sp>
      <p:sp>
        <p:nvSpPr>
          <p:cNvPr id="6" name="TextBox 5"/>
          <p:cNvSpPr txBox="1"/>
          <p:nvPr/>
        </p:nvSpPr>
        <p:spPr>
          <a:xfrm>
            <a:off x="8705850" y="6534150"/>
            <a:ext cx="526473" cy="233548"/>
          </a:xfrm>
          <a:prstGeom prst="rect">
            <a:avLst/>
          </a:prstGeom>
          <a:noFill/>
        </p:spPr>
        <p:txBody>
          <a:bodyPr wrap="square" tIns="91440" bIns="91440" rtlCol="0" anchor="ctr">
            <a:noAutofit/>
          </a:bodyPr>
          <a:lstStyle/>
          <a:p>
            <a:pPr fontAlgn="auto">
              <a:spcBef>
                <a:spcPts val="0"/>
              </a:spcBef>
              <a:spcAft>
                <a:spcPts val="0"/>
              </a:spcAft>
              <a:buFont typeface="Arial" pitchFamily="34" charset="0"/>
              <a:buNone/>
            </a:pPr>
            <a:fld id="{1753A05B-CB96-436E-B277-DFD293FE756D}" type="slidenum">
              <a:rPr lang="en-US" sz="1100" smtClean="0">
                <a:solidFill>
                  <a:srgbClr val="595959"/>
                </a:solidFill>
                <a:latin typeface="Calibri"/>
              </a:rPr>
              <a:pPr fontAlgn="auto">
                <a:spcBef>
                  <a:spcPts val="0"/>
                </a:spcBef>
                <a:spcAft>
                  <a:spcPts val="0"/>
                </a:spcAft>
                <a:buFont typeface="Arial" pitchFamily="34" charset="0"/>
                <a:buNone/>
              </a:pPr>
              <a:t>‹#›</a:t>
            </a:fld>
            <a:endParaRPr lang="en-US" sz="1100" dirty="0" err="1" smtClean="0">
              <a:solidFill>
                <a:srgbClr val="595959"/>
              </a:solidFill>
              <a:latin typeface="Calibri"/>
            </a:endParaRPr>
          </a:p>
        </p:txBody>
      </p:sp>
    </p:spTree>
    <p:extLst>
      <p:ext uri="{BB962C8B-B14F-4D97-AF65-F5344CB8AC3E}">
        <p14:creationId xmlns:p14="http://schemas.microsoft.com/office/powerpoint/2010/main" val="876576056"/>
      </p:ext>
    </p:extLst>
  </p:cSld>
  <p:clrMapOvr>
    <a:masterClrMapping/>
  </p:clrMapOvr>
  <p:timing>
    <p:tnLst>
      <p:par>
        <p:cTn xmlns:p14="http://schemas.microsoft.com/office/powerpoint/2010/mai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34" name="TextBox 33"/>
          <p:cNvSpPr txBox="1"/>
          <p:nvPr/>
        </p:nvSpPr>
        <p:spPr>
          <a:xfrm>
            <a:off x="4330337" y="6444344"/>
            <a:ext cx="457200" cy="304800"/>
          </a:xfrm>
          <a:prstGeom prst="rect">
            <a:avLst/>
          </a:prstGeom>
          <a:noFill/>
        </p:spPr>
        <p:txBody>
          <a:bodyPr wrap="square" tIns="91440" bIns="91440" rtlCol="0">
            <a:noAutofit/>
          </a:bodyPr>
          <a:lstStyle/>
          <a:p>
            <a:pPr marL="231775" indent="-231775" algn="ctr" fontAlgn="auto">
              <a:spcBef>
                <a:spcPts val="0"/>
              </a:spcBef>
              <a:spcAft>
                <a:spcPts val="0"/>
              </a:spcAft>
              <a:buFont typeface="Arial" pitchFamily="34" charset="0"/>
              <a:buNone/>
              <a:defRPr/>
            </a:pPr>
            <a:endParaRPr lang="en-US" sz="800" dirty="0" smtClean="0">
              <a:solidFill>
                <a:srgbClr val="595959"/>
              </a:solidFill>
              <a:latin typeface="Arial" pitchFamily="34" charset="0"/>
              <a:cs typeface="Arial" pitchFamily="34" charset="0"/>
            </a:endParaRPr>
          </a:p>
        </p:txBody>
      </p:sp>
      <p:pic>
        <p:nvPicPr>
          <p:cNvPr id="4" name="Picture 3" descr="RecoveryAct SmartGrid_program template3.jpg"/>
          <p:cNvPicPr>
            <a:picLocks noChangeAspect="1"/>
          </p:cNvPicPr>
          <p:nvPr/>
        </p:nvPicPr>
        <p:blipFill>
          <a:blip r:embed="rId2" cstate="print"/>
          <a:srcRect l="24877" t="24907"/>
          <a:stretch>
            <a:fillRect/>
          </a:stretch>
        </p:blipFill>
        <p:spPr>
          <a:xfrm>
            <a:off x="0" y="0"/>
            <a:ext cx="9144000" cy="6858000"/>
          </a:xfrm>
          <a:prstGeom prst="rect">
            <a:avLst/>
          </a:prstGeom>
        </p:spPr>
      </p:pic>
      <p:pic>
        <p:nvPicPr>
          <p:cNvPr id="11" name="Picture 10" descr="smartgrid-recactlogo.png"/>
          <p:cNvPicPr>
            <a:picLocks noChangeAspect="1"/>
          </p:cNvPicPr>
          <p:nvPr/>
        </p:nvPicPr>
        <p:blipFill>
          <a:blip r:embed="rId3" cstate="print"/>
          <a:stretch>
            <a:fillRect/>
          </a:stretch>
        </p:blipFill>
        <p:spPr>
          <a:xfrm>
            <a:off x="374772" y="5943600"/>
            <a:ext cx="3314700" cy="602673"/>
          </a:xfrm>
          <a:prstGeom prst="rect">
            <a:avLst/>
          </a:prstGeom>
        </p:spPr>
      </p:pic>
      <p:pic>
        <p:nvPicPr>
          <p:cNvPr id="14" name="Picture 13" descr="RecoveryAct SmartGrid_program template3.jpg"/>
          <p:cNvPicPr>
            <a:picLocks noChangeAspect="1"/>
          </p:cNvPicPr>
          <p:nvPr/>
        </p:nvPicPr>
        <p:blipFill>
          <a:blip r:embed="rId2" cstate="print"/>
          <a:srcRect b="86667"/>
          <a:stretch>
            <a:fillRect/>
          </a:stretch>
        </p:blipFill>
        <p:spPr>
          <a:xfrm>
            <a:off x="3693" y="0"/>
            <a:ext cx="9140307" cy="914400"/>
          </a:xfrm>
          <a:prstGeom prst="rect">
            <a:avLst/>
          </a:prstGeom>
        </p:spPr>
      </p:pic>
      <p:pic>
        <p:nvPicPr>
          <p:cNvPr id="15" name="Picture 14" descr="RecoveryAct SmartGrid_program template3.jpg"/>
          <p:cNvPicPr>
            <a:picLocks noChangeAspect="1"/>
          </p:cNvPicPr>
          <p:nvPr/>
        </p:nvPicPr>
        <p:blipFill>
          <a:blip r:embed="rId2" cstate="print"/>
          <a:srcRect t="22639" b="75833"/>
          <a:stretch>
            <a:fillRect/>
          </a:stretch>
        </p:blipFill>
        <p:spPr>
          <a:xfrm>
            <a:off x="3693" y="885825"/>
            <a:ext cx="9140307" cy="104775"/>
          </a:xfrm>
          <a:prstGeom prst="rect">
            <a:avLst/>
          </a:prstGeom>
        </p:spPr>
      </p:pic>
      <p:pic>
        <p:nvPicPr>
          <p:cNvPr id="26" name="Picture 25" descr="DOE Seal_Color_Hi_Res.JPG"/>
          <p:cNvPicPr>
            <a:picLocks noChangeAspect="1"/>
          </p:cNvPicPr>
          <p:nvPr/>
        </p:nvPicPr>
        <p:blipFill>
          <a:blip r:embed="rId4" cstate="print"/>
          <a:stretch>
            <a:fillRect/>
          </a:stretch>
        </p:blipFill>
        <p:spPr>
          <a:xfrm>
            <a:off x="304800" y="152400"/>
            <a:ext cx="685800" cy="685800"/>
          </a:xfrm>
          <a:prstGeom prst="rect">
            <a:avLst/>
          </a:prstGeom>
        </p:spPr>
      </p:pic>
    </p:spTree>
    <p:extLst>
      <p:ext uri="{BB962C8B-B14F-4D97-AF65-F5344CB8AC3E}">
        <p14:creationId xmlns:p14="http://schemas.microsoft.com/office/powerpoint/2010/main" val="222849213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Slide">
    <p:spTree>
      <p:nvGrpSpPr>
        <p:cNvPr id="1" name=""/>
        <p:cNvGrpSpPr/>
        <p:nvPr/>
      </p:nvGrpSpPr>
      <p:grpSpPr>
        <a:xfrm>
          <a:off x="0" y="0"/>
          <a:ext cx="0" cy="0"/>
          <a:chOff x="0" y="0"/>
          <a:chExt cx="0" cy="0"/>
        </a:xfrm>
      </p:grpSpPr>
      <p:sp>
        <p:nvSpPr>
          <p:cNvPr id="7" name="Title 6"/>
          <p:cNvSpPr>
            <a:spLocks noGrp="1"/>
          </p:cNvSpPr>
          <p:nvPr>
            <p:ph type="title" hasCustomPrompt="1"/>
          </p:nvPr>
        </p:nvSpPr>
        <p:spPr bwMode="white">
          <a:xfrm>
            <a:off x="506104" y="547048"/>
            <a:ext cx="8305800" cy="228600"/>
          </a:xfrm>
          <a:prstGeom prst="rect">
            <a:avLst/>
          </a:prstGeom>
        </p:spPr>
        <p:txBody>
          <a:bodyPr/>
          <a:lstStyle>
            <a:lvl1pPr>
              <a:defRPr lang="en-US" sz="1400" b="0" i="0" kern="1200" dirty="0" smtClean="0">
                <a:solidFill>
                  <a:schemeClr val="bg1"/>
                </a:solidFill>
                <a:latin typeface="+mn-lt"/>
                <a:ea typeface="+mn-ea"/>
                <a:cs typeface="+mn-cs"/>
              </a:defRPr>
            </a:lvl1pPr>
          </a:lstStyle>
          <a:p>
            <a:pPr marL="285750" lvl="0" indent="-285750" algn="l" rtl="0" eaLnBrk="1" fontAlgn="base" hangingPunct="1">
              <a:lnSpc>
                <a:spcPct val="95000"/>
              </a:lnSpc>
              <a:spcBef>
                <a:spcPct val="40000"/>
              </a:spcBef>
              <a:spcAft>
                <a:spcPct val="0"/>
              </a:spcAft>
              <a:buNone/>
            </a:pPr>
            <a:r>
              <a:rPr lang="en-US" dirty="0" smtClean="0"/>
              <a:t>Section » Subsection › Description</a:t>
            </a:r>
          </a:p>
        </p:txBody>
      </p:sp>
      <p:sp>
        <p:nvSpPr>
          <p:cNvPr id="12" name="Text Placeholder 11"/>
          <p:cNvSpPr>
            <a:spLocks noGrp="1"/>
          </p:cNvSpPr>
          <p:nvPr>
            <p:ph type="body" sz="quarter" idx="10" hasCustomPrompt="1"/>
          </p:nvPr>
        </p:nvSpPr>
        <p:spPr>
          <a:xfrm>
            <a:off x="506104" y="838200"/>
            <a:ext cx="8305800" cy="609600"/>
          </a:xfrm>
          <a:prstGeom prst="rect">
            <a:avLst/>
          </a:prstGeom>
        </p:spPr>
        <p:txBody>
          <a:bodyPr/>
          <a:lstStyle>
            <a:lvl1pPr marL="0" indent="0">
              <a:defRPr sz="2000" b="1" i="0">
                <a:latin typeface="+mn-lt"/>
              </a:defRPr>
            </a:lvl1pPr>
          </a:lstStyle>
          <a:p>
            <a:pPr lvl="0"/>
            <a:r>
              <a:rPr lang="en-US" dirty="0" smtClean="0"/>
              <a:t>#######This tagline should be no more than 2 lines, be grammatically correct and end in a period. Font: Size 20, Palatino Linotype ######</a:t>
            </a:r>
          </a:p>
        </p:txBody>
      </p:sp>
      <p:sp>
        <p:nvSpPr>
          <p:cNvPr id="4" name="TextBox 3"/>
          <p:cNvSpPr txBox="1"/>
          <p:nvPr userDrawn="1"/>
        </p:nvSpPr>
        <p:spPr>
          <a:xfrm>
            <a:off x="8705850" y="6534150"/>
            <a:ext cx="526473" cy="233548"/>
          </a:xfrm>
          <a:prstGeom prst="rect">
            <a:avLst/>
          </a:prstGeom>
          <a:noFill/>
        </p:spPr>
        <p:txBody>
          <a:bodyPr wrap="square" tIns="91440" bIns="91440" rtlCol="0" anchor="ctr">
            <a:noAutofit/>
          </a:bodyPr>
          <a:lstStyle/>
          <a:p>
            <a:pPr fontAlgn="auto">
              <a:spcBef>
                <a:spcPts val="0"/>
              </a:spcBef>
              <a:spcAft>
                <a:spcPts val="0"/>
              </a:spcAft>
              <a:buFont typeface="Arial" pitchFamily="34" charset="0"/>
              <a:buNone/>
            </a:pPr>
            <a:fld id="{1753A05B-CB96-436E-B277-DFD293FE756D}" type="slidenum">
              <a:rPr lang="en-US" sz="1100" smtClean="0">
                <a:solidFill>
                  <a:srgbClr val="595959"/>
                </a:solidFill>
                <a:latin typeface="Calibri"/>
              </a:rPr>
              <a:pPr fontAlgn="auto">
                <a:spcBef>
                  <a:spcPts val="0"/>
                </a:spcBef>
                <a:spcAft>
                  <a:spcPts val="0"/>
                </a:spcAft>
                <a:buFont typeface="Arial" pitchFamily="34" charset="0"/>
                <a:buNone/>
              </a:pPr>
              <a:t>‹#›</a:t>
            </a:fld>
            <a:endParaRPr lang="en-US" sz="1100" dirty="0" err="1" smtClean="0">
              <a:solidFill>
                <a:srgbClr val="595959"/>
              </a:solidFill>
              <a:latin typeface="Calibri"/>
            </a:endParaRPr>
          </a:p>
        </p:txBody>
      </p:sp>
    </p:spTree>
    <p:extLst>
      <p:ext uri="{BB962C8B-B14F-4D97-AF65-F5344CB8AC3E}">
        <p14:creationId xmlns:p14="http://schemas.microsoft.com/office/powerpoint/2010/main" val="3542124174"/>
      </p:ext>
    </p:extLst>
  </p:cSld>
  <p:clrMapOvr>
    <a:masterClrMapping/>
  </p:clrMapOvr>
  <p:timing>
    <p:tnLst>
      <p:par>
        <p:cTn xmlns:p14="http://schemas.microsoft.com/office/powerpoint/2010/mai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auto">
              <a:spcBef>
                <a:spcPts val="0"/>
              </a:spcBef>
              <a:spcAft>
                <a:spcPts val="0"/>
              </a:spcAft>
            </a:pPr>
            <a:fld id="{8D415403-60B8-0343-862C-B9775C01FCF4}" type="datetimeFigureOut">
              <a:rPr lang="en-US" sz="1800">
                <a:solidFill>
                  <a:prstClr val="black"/>
                </a:solidFill>
                <a:latin typeface="Calibri"/>
              </a:rPr>
              <a:pPr defTabSz="457200" fontAlgn="auto">
                <a:spcBef>
                  <a:spcPts val="0"/>
                </a:spcBef>
                <a:spcAft>
                  <a:spcPts val="0"/>
                </a:spcAft>
              </a:pPr>
              <a:t>7/22/14</a:t>
            </a:fld>
            <a:endParaRPr lang="en-US" sz="1800" dirty="0">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US" sz="1800" dirty="0">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a:fld id="{C86F6C4D-A356-0245-999D-2014B623F66C}" type="slidenum">
              <a:rPr lang="en-US">
                <a:solidFill>
                  <a:prstClr val="black"/>
                </a:solidFill>
              </a:rPr>
              <a:pPr defTabSz="457200"/>
              <a:t>‹#›</a:t>
            </a:fld>
            <a:endParaRPr lang="en-US" dirty="0">
              <a:solidFill>
                <a:prstClr val="black"/>
              </a:solidFill>
            </a:endParaRPr>
          </a:p>
        </p:txBody>
      </p:sp>
      <p:pic>
        <p:nvPicPr>
          <p:cNvPr id="7" name="Picture 6" descr="RecoveryAct SmartGrid_program template.jpg"/>
          <p:cNvPicPr>
            <a:picLocks noChangeAspect="1"/>
          </p:cNvPicPr>
          <p:nvPr userDrawn="1"/>
        </p:nvPicPr>
        <p:blipFill>
          <a:blip r:embed="rId2" cstate="print"/>
          <a:stretch>
            <a:fillRect/>
          </a:stretch>
        </p:blipFill>
        <p:spPr>
          <a:xfrm>
            <a:off x="3693" y="0"/>
            <a:ext cx="9140307" cy="6858000"/>
          </a:xfrm>
          <a:prstGeom prst="rect">
            <a:avLst/>
          </a:prstGeom>
        </p:spPr>
      </p:pic>
      <p:sp>
        <p:nvSpPr>
          <p:cNvPr id="12" name="Text Placeholder 11"/>
          <p:cNvSpPr>
            <a:spLocks noGrp="1"/>
          </p:cNvSpPr>
          <p:nvPr>
            <p:ph type="body" sz="quarter" idx="13" hasCustomPrompt="1"/>
          </p:nvPr>
        </p:nvSpPr>
        <p:spPr>
          <a:xfrm>
            <a:off x="304800" y="1905000"/>
            <a:ext cx="7086600" cy="1447800"/>
          </a:xfrm>
          <a:prstGeom prst="rect">
            <a:avLst/>
          </a:prstGeom>
        </p:spPr>
        <p:txBody>
          <a:bodyPr/>
          <a:lstStyle>
            <a:lvl1pPr marL="0" indent="0">
              <a:buNone/>
              <a:defRPr sz="4800">
                <a:solidFill>
                  <a:schemeClr val="bg1"/>
                </a:solidFill>
                <a:latin typeface="Verdana" pitchFamily="34" charset="0"/>
                <a:ea typeface="Verdana" pitchFamily="34" charset="0"/>
                <a:cs typeface="Verdana" pitchFamily="34" charset="0"/>
              </a:defRPr>
            </a:lvl1pPr>
          </a:lstStyle>
          <a:p>
            <a:pPr lvl="0"/>
            <a:r>
              <a:rPr lang="en-US" dirty="0" smtClean="0"/>
              <a:t>Click to edit title</a:t>
            </a:r>
            <a:endParaRPr lang="en-US" dirty="0"/>
          </a:p>
        </p:txBody>
      </p:sp>
      <p:sp>
        <p:nvSpPr>
          <p:cNvPr id="16" name="Text Placeholder 15"/>
          <p:cNvSpPr>
            <a:spLocks noGrp="1"/>
          </p:cNvSpPr>
          <p:nvPr>
            <p:ph type="body" sz="quarter" idx="14" hasCustomPrompt="1"/>
          </p:nvPr>
        </p:nvSpPr>
        <p:spPr>
          <a:xfrm>
            <a:off x="304800" y="4343400"/>
            <a:ext cx="6934200" cy="1143000"/>
          </a:xfrm>
          <a:prstGeom prst="rect">
            <a:avLst/>
          </a:prstGeom>
        </p:spPr>
        <p:txBody>
          <a:bodyPr>
            <a:normAutofit/>
          </a:bodyPr>
          <a:lstStyle>
            <a:lvl1pPr marL="0" indent="0">
              <a:buFont typeface="Arial" pitchFamily="34" charset="0"/>
              <a:buNone/>
              <a:defRPr sz="2800">
                <a:solidFill>
                  <a:schemeClr val="bg1"/>
                </a:solidFill>
                <a:latin typeface="Verdana" pitchFamily="34" charset="0"/>
                <a:ea typeface="Verdana" pitchFamily="34" charset="0"/>
                <a:cs typeface="Verdana" pitchFamily="34" charset="0"/>
              </a:defRPr>
            </a:lvl1pPr>
          </a:lstStyle>
          <a:p>
            <a:pPr lvl="0"/>
            <a:r>
              <a:rPr lang="en-US" dirty="0" smtClean="0"/>
              <a:t>Click to edit Presenter Name and Date</a:t>
            </a:r>
            <a:endParaRPr lang="en-US" dirty="0"/>
          </a:p>
        </p:txBody>
      </p:sp>
      <p:sp>
        <p:nvSpPr>
          <p:cNvPr id="18" name="Text Placeholder 17"/>
          <p:cNvSpPr>
            <a:spLocks noGrp="1"/>
          </p:cNvSpPr>
          <p:nvPr>
            <p:ph type="body" sz="quarter" idx="15" hasCustomPrompt="1"/>
          </p:nvPr>
        </p:nvSpPr>
        <p:spPr>
          <a:xfrm>
            <a:off x="2438400" y="3352800"/>
            <a:ext cx="5029200" cy="1143000"/>
          </a:xfrm>
          <a:prstGeom prst="rect">
            <a:avLst/>
          </a:prstGeom>
        </p:spPr>
        <p:txBody>
          <a:bodyPr>
            <a:noAutofit/>
          </a:bodyPr>
          <a:lstStyle>
            <a:lvl1pPr marL="0" indent="0">
              <a:buNone/>
              <a:defRPr sz="3200" b="1">
                <a:solidFill>
                  <a:schemeClr val="bg1">
                    <a:lumMod val="75000"/>
                  </a:schemeClr>
                </a:solidFill>
              </a:defRPr>
            </a:lvl1pPr>
            <a:lvl2pPr>
              <a:defRPr sz="3200">
                <a:solidFill>
                  <a:schemeClr val="bg1">
                    <a:lumMod val="50000"/>
                  </a:schemeClr>
                </a:solidFill>
              </a:defRPr>
            </a:lvl2pPr>
            <a:lvl3pPr>
              <a:defRPr sz="3200">
                <a:solidFill>
                  <a:schemeClr val="bg1">
                    <a:lumMod val="50000"/>
                  </a:schemeClr>
                </a:solidFill>
              </a:defRPr>
            </a:lvl3pPr>
            <a:lvl4pPr>
              <a:defRPr sz="3200">
                <a:solidFill>
                  <a:schemeClr val="bg1">
                    <a:lumMod val="50000"/>
                  </a:schemeClr>
                </a:solidFill>
              </a:defRPr>
            </a:lvl4pPr>
            <a:lvl5pPr>
              <a:defRPr sz="3200">
                <a:solidFill>
                  <a:schemeClr val="bg1">
                    <a:lumMod val="50000"/>
                  </a:schemeClr>
                </a:solidFill>
              </a:defRPr>
            </a:lvl5pPr>
          </a:lstStyle>
          <a:p>
            <a:pPr lvl="0"/>
            <a:r>
              <a:rPr lang="en-US" dirty="0" smtClean="0"/>
              <a:t>Click to edit subtitle</a:t>
            </a:r>
            <a:endParaRPr lang="en-US" dirty="0"/>
          </a:p>
        </p:txBody>
      </p:sp>
    </p:spTree>
    <p:extLst>
      <p:ext uri="{BB962C8B-B14F-4D97-AF65-F5344CB8AC3E}">
        <p14:creationId xmlns:p14="http://schemas.microsoft.com/office/powerpoint/2010/main" val="134482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6D15CC-1D0B-4735-AC85-24FAF1240EED}" type="datetime1">
              <a:rPr lang="en-US" smtClean="0"/>
              <a:pPr/>
              <a:t>7/22/14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E9019E2-C63E-4302-AB4D-0FA35C23A8E3}"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only">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304800" y="1066800"/>
            <a:ext cx="8534400" cy="5029200"/>
          </a:xfrm>
          <a:prstGeom prst="rect">
            <a:avLst/>
          </a:prstGeom>
          <a:ln w="12700">
            <a:noFill/>
          </a:ln>
        </p:spPr>
        <p:txBody>
          <a:bodyPr tIns="91440" bIns="91440">
            <a:normAutofit/>
          </a:bodyPr>
          <a:lstStyle>
            <a:lvl1pPr marL="457200" indent="-457200">
              <a:lnSpc>
                <a:spcPct val="100000"/>
              </a:lnSpc>
              <a:buSzPct val="125000"/>
              <a:buFont typeface="Wingdings" pitchFamily="2" charset="2"/>
              <a:buChar char="§"/>
              <a:defRPr sz="2400" b="1" i="0">
                <a:solidFill>
                  <a:schemeClr val="tx1"/>
                </a:solidFill>
              </a:defRPr>
            </a:lvl1pPr>
            <a:lvl2pPr marL="341313" indent="-163513">
              <a:lnSpc>
                <a:spcPct val="100000"/>
              </a:lnSpc>
              <a:buFont typeface="Palatino Linotype" pitchFamily="18" charset="0"/>
              <a:buChar char="–"/>
              <a:defRPr sz="3600">
                <a:solidFill>
                  <a:schemeClr val="tx1"/>
                </a:solidFill>
              </a:defRPr>
            </a:lvl2pPr>
            <a:lvl3pPr marL="519113" indent="-177800">
              <a:lnSpc>
                <a:spcPct val="100000"/>
              </a:lnSpc>
              <a:buFont typeface="Courier New" pitchFamily="49" charset="0"/>
              <a:buChar char="o"/>
              <a:defRPr sz="3600">
                <a:solidFill>
                  <a:schemeClr val="tx1"/>
                </a:solidFill>
              </a:defRPr>
            </a:lvl3pPr>
            <a:lvl4pPr marL="914400" indent="-457200">
              <a:lnSpc>
                <a:spcPct val="100000"/>
              </a:lnSpc>
              <a:buClr>
                <a:schemeClr val="accent3">
                  <a:lumMod val="75000"/>
                </a:schemeClr>
              </a:buClr>
              <a:buFont typeface="Calibri" pitchFamily="34" charset="0"/>
              <a:buChar char="—"/>
              <a:defRPr sz="2000" i="0">
                <a:solidFill>
                  <a:schemeClr val="tx1"/>
                </a:solidFill>
              </a:defRPr>
            </a:lvl4pPr>
            <a:lvl5pPr marL="1143000" indent="-228600">
              <a:buClr>
                <a:srgbClr val="00B0F0"/>
              </a:buClr>
              <a:buSzPct val="60000"/>
              <a:buFont typeface="Wingdings" pitchFamily="2" charset="2"/>
              <a:buChar char="q"/>
              <a:defRPr/>
            </a:lvl5pPr>
          </a:lstStyle>
          <a:p>
            <a:pPr lvl="0"/>
            <a:r>
              <a:rPr lang="en-US" dirty="0" smtClean="0"/>
              <a:t>Click to edit Master text styles</a:t>
            </a:r>
          </a:p>
          <a:p>
            <a:pPr lvl="3"/>
            <a:r>
              <a:rPr lang="en-US" dirty="0" smtClean="0"/>
              <a:t>Second level</a:t>
            </a:r>
          </a:p>
          <a:p>
            <a:pPr lvl="4"/>
            <a:r>
              <a:rPr lang="en-US" dirty="0" smtClean="0"/>
              <a:t>Third level</a:t>
            </a:r>
          </a:p>
        </p:txBody>
      </p:sp>
      <p:sp>
        <p:nvSpPr>
          <p:cNvPr id="8" name="Text Placeholder 7"/>
          <p:cNvSpPr>
            <a:spLocks noGrp="1"/>
          </p:cNvSpPr>
          <p:nvPr>
            <p:ph type="body" sz="quarter" idx="13" hasCustomPrompt="1"/>
          </p:nvPr>
        </p:nvSpPr>
        <p:spPr>
          <a:xfrm>
            <a:off x="3886200" y="0"/>
            <a:ext cx="5257800" cy="762000"/>
          </a:xfrm>
          <a:prstGeom prst="rect">
            <a:avLst/>
          </a:prstGeom>
        </p:spPr>
        <p:txBody>
          <a:bodyPr anchor="ctr">
            <a:noAutofit/>
          </a:bodyPr>
          <a:lstStyle>
            <a:lvl1pPr marL="0" indent="0">
              <a:buNone/>
              <a:defRPr sz="2400" b="1">
                <a:solidFill>
                  <a:schemeClr val="bg1"/>
                </a:solidFill>
                <a:latin typeface="Verdana" pitchFamily="34" charset="0"/>
                <a:ea typeface="Verdana" pitchFamily="34" charset="0"/>
                <a:cs typeface="Verdana" pitchFamily="34" charset="0"/>
              </a:defRPr>
            </a:lvl1pPr>
          </a:lstStyle>
          <a:p>
            <a:pPr lvl="0"/>
            <a:r>
              <a:rPr lang="en-US" dirty="0" smtClean="0"/>
              <a:t>Click to edit Title</a:t>
            </a:r>
            <a:endParaRPr lang="en-US" dirty="0"/>
          </a:p>
        </p:txBody>
      </p:sp>
      <p:sp>
        <p:nvSpPr>
          <p:cNvPr id="5" name="TextBox 4"/>
          <p:cNvSpPr txBox="1"/>
          <p:nvPr userDrawn="1"/>
        </p:nvSpPr>
        <p:spPr>
          <a:xfrm>
            <a:off x="8705850" y="6534150"/>
            <a:ext cx="526473" cy="233548"/>
          </a:xfrm>
          <a:prstGeom prst="rect">
            <a:avLst/>
          </a:prstGeom>
          <a:noFill/>
        </p:spPr>
        <p:txBody>
          <a:bodyPr wrap="square" tIns="91440" bIns="91440" rtlCol="0" anchor="ctr">
            <a:noAutofit/>
          </a:bodyPr>
          <a:lstStyle/>
          <a:p>
            <a:pPr fontAlgn="auto">
              <a:spcBef>
                <a:spcPts val="0"/>
              </a:spcBef>
              <a:spcAft>
                <a:spcPts val="0"/>
              </a:spcAft>
              <a:buFont typeface="Arial" pitchFamily="34" charset="0"/>
              <a:buNone/>
            </a:pPr>
            <a:fld id="{1753A05B-CB96-436E-B277-DFD293FE756D}" type="slidenum">
              <a:rPr lang="en-US" sz="1100" smtClean="0">
                <a:solidFill>
                  <a:srgbClr val="595959"/>
                </a:solidFill>
                <a:latin typeface="Calibri"/>
              </a:rPr>
              <a:pPr fontAlgn="auto">
                <a:spcBef>
                  <a:spcPts val="0"/>
                </a:spcBef>
                <a:spcAft>
                  <a:spcPts val="0"/>
                </a:spcAft>
                <a:buFont typeface="Arial" pitchFamily="34" charset="0"/>
                <a:buNone/>
              </a:pPr>
              <a:t>‹#›</a:t>
            </a:fld>
            <a:endParaRPr lang="en-US" sz="1100" dirty="0" err="1" smtClean="0">
              <a:solidFill>
                <a:srgbClr val="595959"/>
              </a:solidFill>
              <a:latin typeface="Calibri"/>
            </a:endParaRPr>
          </a:p>
        </p:txBody>
      </p:sp>
    </p:spTree>
    <p:extLst>
      <p:ext uri="{BB962C8B-B14F-4D97-AF65-F5344CB8AC3E}">
        <p14:creationId xmlns:p14="http://schemas.microsoft.com/office/powerpoint/2010/main" val="233079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3800" y="0"/>
            <a:ext cx="5410200" cy="762000"/>
          </a:xfrm>
          <a:prstGeom prst="rect">
            <a:avLst/>
          </a:prstGeom>
        </p:spPr>
        <p:txBody>
          <a:bodyPr/>
          <a:lstStyle>
            <a:lvl1pPr>
              <a:defRPr/>
            </a:lvl1pPr>
          </a:lstStyle>
          <a:p>
            <a:r>
              <a:rPr lang="en-US" dirty="0" smtClean="0"/>
              <a:t>Click to edit title</a:t>
            </a:r>
            <a:endParaRPr lang="en-US" dirty="0"/>
          </a:p>
        </p:txBody>
      </p:sp>
      <p:sp>
        <p:nvSpPr>
          <p:cNvPr id="4" name="TextBox 3"/>
          <p:cNvSpPr txBox="1"/>
          <p:nvPr userDrawn="1"/>
        </p:nvSpPr>
        <p:spPr>
          <a:xfrm>
            <a:off x="8705850" y="6534150"/>
            <a:ext cx="526473" cy="233548"/>
          </a:xfrm>
          <a:prstGeom prst="rect">
            <a:avLst/>
          </a:prstGeom>
          <a:noFill/>
        </p:spPr>
        <p:txBody>
          <a:bodyPr wrap="square" tIns="91440" bIns="91440" rtlCol="0" anchor="ctr">
            <a:noAutofit/>
          </a:bodyPr>
          <a:lstStyle/>
          <a:p>
            <a:pPr fontAlgn="auto">
              <a:spcBef>
                <a:spcPts val="0"/>
              </a:spcBef>
              <a:spcAft>
                <a:spcPts val="0"/>
              </a:spcAft>
              <a:buFont typeface="Arial" pitchFamily="34" charset="0"/>
              <a:buNone/>
            </a:pPr>
            <a:fld id="{1753A05B-CB96-436E-B277-DFD293FE756D}" type="slidenum">
              <a:rPr lang="en-US" sz="1100" smtClean="0">
                <a:solidFill>
                  <a:srgbClr val="595959"/>
                </a:solidFill>
                <a:latin typeface="Calibri"/>
              </a:rPr>
              <a:pPr fontAlgn="auto">
                <a:spcBef>
                  <a:spcPts val="0"/>
                </a:spcBef>
                <a:spcAft>
                  <a:spcPts val="0"/>
                </a:spcAft>
                <a:buFont typeface="Arial" pitchFamily="34" charset="0"/>
                <a:buNone/>
              </a:pPr>
              <a:t>‹#›</a:t>
            </a:fld>
            <a:endParaRPr lang="en-US" sz="1100" dirty="0" err="1" smtClean="0">
              <a:solidFill>
                <a:srgbClr val="595959"/>
              </a:solidFill>
              <a:latin typeface="Calibri"/>
            </a:endParaRPr>
          </a:p>
        </p:txBody>
      </p:sp>
    </p:spTree>
    <p:extLst>
      <p:ext uri="{BB962C8B-B14F-4D97-AF65-F5344CB8AC3E}">
        <p14:creationId xmlns:p14="http://schemas.microsoft.com/office/powerpoint/2010/main" val="4291731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rumb Trail &amp; Tag Line Only">
    <p:spTree>
      <p:nvGrpSpPr>
        <p:cNvPr id="1" name=""/>
        <p:cNvGrpSpPr/>
        <p:nvPr/>
      </p:nvGrpSpPr>
      <p:grpSpPr>
        <a:xfrm>
          <a:off x="0" y="0"/>
          <a:ext cx="0" cy="0"/>
          <a:chOff x="0" y="0"/>
          <a:chExt cx="0" cy="0"/>
        </a:xfrm>
      </p:grpSpPr>
      <p:sp>
        <p:nvSpPr>
          <p:cNvPr id="7" name="Title 6"/>
          <p:cNvSpPr>
            <a:spLocks noGrp="1"/>
          </p:cNvSpPr>
          <p:nvPr>
            <p:ph type="title" hasCustomPrompt="1"/>
          </p:nvPr>
        </p:nvSpPr>
        <p:spPr bwMode="white">
          <a:xfrm>
            <a:off x="304800" y="685800"/>
            <a:ext cx="8507104" cy="228600"/>
          </a:xfrm>
          <a:prstGeom prst="rect">
            <a:avLst/>
          </a:prstGeom>
        </p:spPr>
        <p:txBody>
          <a:bodyPr anchor="ctr"/>
          <a:lstStyle>
            <a:lvl1pPr>
              <a:defRPr lang="en-US" sz="1200" b="0" i="0" kern="1200" dirty="0" smtClean="0">
                <a:solidFill>
                  <a:schemeClr val="accent3"/>
                </a:solidFill>
                <a:latin typeface="Calibri" pitchFamily="34" charset="0"/>
                <a:ea typeface="+mn-ea"/>
                <a:cs typeface="Arial" pitchFamily="34" charset="0"/>
              </a:defRPr>
            </a:lvl1pPr>
          </a:lstStyle>
          <a:p>
            <a:pPr marL="285750" lvl="0" indent="-285750" algn="l" rtl="0" eaLnBrk="1" fontAlgn="base" hangingPunct="1">
              <a:lnSpc>
                <a:spcPct val="95000"/>
              </a:lnSpc>
              <a:spcBef>
                <a:spcPct val="40000"/>
              </a:spcBef>
              <a:spcAft>
                <a:spcPct val="0"/>
              </a:spcAft>
              <a:buNone/>
            </a:pPr>
            <a:r>
              <a:rPr lang="en-US" dirty="0" smtClean="0"/>
              <a:t>Section » Subsection › Description</a:t>
            </a:r>
          </a:p>
        </p:txBody>
      </p:sp>
      <p:sp>
        <p:nvSpPr>
          <p:cNvPr id="12" name="Text Placeholder 11"/>
          <p:cNvSpPr>
            <a:spLocks noGrp="1"/>
          </p:cNvSpPr>
          <p:nvPr>
            <p:ph type="body" sz="quarter" idx="10" hasCustomPrompt="1"/>
          </p:nvPr>
        </p:nvSpPr>
        <p:spPr>
          <a:xfrm>
            <a:off x="304800" y="914400"/>
            <a:ext cx="8507104" cy="609600"/>
          </a:xfrm>
          <a:prstGeom prst="rect">
            <a:avLst/>
          </a:prstGeom>
        </p:spPr>
        <p:txBody>
          <a:bodyPr anchor="t" anchorCtr="0"/>
          <a:lstStyle>
            <a:lvl1pPr marL="0" indent="0">
              <a:lnSpc>
                <a:spcPct val="100000"/>
              </a:lnSpc>
              <a:defRPr sz="2000" b="1" i="0" baseline="0">
                <a:solidFill>
                  <a:schemeClr val="tx1"/>
                </a:solidFill>
                <a:latin typeface="Calibri" pitchFamily="34" charset="0"/>
                <a:cs typeface="Arial" pitchFamily="34" charset="0"/>
              </a:defRPr>
            </a:lvl1pPr>
          </a:lstStyle>
          <a:p>
            <a:pPr lvl="0"/>
            <a:r>
              <a:rPr lang="en-US" dirty="0" smtClean="0"/>
              <a:t>Click to enter tagline text. The tagline should be a complete sentence with a period.</a:t>
            </a:r>
          </a:p>
        </p:txBody>
      </p:sp>
      <p:sp>
        <p:nvSpPr>
          <p:cNvPr id="6" name="TextBox 5"/>
          <p:cNvSpPr txBox="1"/>
          <p:nvPr userDrawn="1"/>
        </p:nvSpPr>
        <p:spPr>
          <a:xfrm>
            <a:off x="8705850" y="6534150"/>
            <a:ext cx="526473" cy="233548"/>
          </a:xfrm>
          <a:prstGeom prst="rect">
            <a:avLst/>
          </a:prstGeom>
          <a:noFill/>
        </p:spPr>
        <p:txBody>
          <a:bodyPr wrap="square" tIns="91440" bIns="91440" rtlCol="0" anchor="ctr">
            <a:noAutofit/>
          </a:bodyPr>
          <a:lstStyle/>
          <a:p>
            <a:pPr fontAlgn="auto">
              <a:spcBef>
                <a:spcPts val="0"/>
              </a:spcBef>
              <a:spcAft>
                <a:spcPts val="0"/>
              </a:spcAft>
              <a:buFont typeface="Arial" pitchFamily="34" charset="0"/>
              <a:buNone/>
            </a:pPr>
            <a:fld id="{1753A05B-CB96-436E-B277-DFD293FE756D}" type="slidenum">
              <a:rPr lang="en-US" sz="1100" smtClean="0">
                <a:solidFill>
                  <a:srgbClr val="595959"/>
                </a:solidFill>
                <a:latin typeface="Calibri"/>
              </a:rPr>
              <a:pPr fontAlgn="auto">
                <a:spcBef>
                  <a:spcPts val="0"/>
                </a:spcBef>
                <a:spcAft>
                  <a:spcPts val="0"/>
                </a:spcAft>
                <a:buFont typeface="Arial" pitchFamily="34" charset="0"/>
                <a:buNone/>
              </a:pPr>
              <a:t>‹#›</a:t>
            </a:fld>
            <a:endParaRPr lang="en-US" sz="1100" dirty="0" err="1" smtClean="0">
              <a:solidFill>
                <a:srgbClr val="595959"/>
              </a:solidFill>
              <a:latin typeface="Calibri"/>
            </a:endParaRPr>
          </a:p>
        </p:txBody>
      </p:sp>
    </p:spTree>
    <p:extLst>
      <p:ext uri="{BB962C8B-B14F-4D97-AF65-F5344CB8AC3E}">
        <p14:creationId xmlns:p14="http://schemas.microsoft.com/office/powerpoint/2010/main" val="4139908626"/>
      </p:ext>
    </p:extLst>
  </p:cSld>
  <p:clrMapOvr>
    <a:masterClrMapping/>
  </p:clrMapOvr>
  <p:timing>
    <p:tnLst>
      <p:par>
        <p:cTn xmlns:p14="http://schemas.microsoft.com/office/powerpoint/2010/mai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733800" y="0"/>
            <a:ext cx="5410200" cy="762000"/>
          </a:xfrm>
          <a:prstGeom prst="rect">
            <a:avLst/>
          </a:prstGeo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6934200" y="6583680"/>
            <a:ext cx="2133600" cy="274320"/>
          </a:xfrm>
          <a:prstGeom prst="rect">
            <a:avLst/>
          </a:prstGeom>
        </p:spPr>
        <p:txBody>
          <a:bodyPr/>
          <a:lstStyle/>
          <a:p>
            <a:pPr defTabSz="457200"/>
            <a:fld id="{5F739D47-BF5C-4F21-8DD2-5BC4A591B4B7}" type="slidenum">
              <a:rPr lang="en-US" sz="2400" smtClean="0">
                <a:solidFill>
                  <a:prstClr val="black"/>
                </a:solidFill>
                <a:latin typeface="Arial" charset="0"/>
                <a:ea typeface="ＭＳ Ｐゴシック" pitchFamily="34" charset="-128"/>
              </a:rPr>
              <a:pPr defTabSz="457200"/>
              <a:t>‹#›</a:t>
            </a:fld>
            <a:endParaRPr lang="en-US" sz="2400" dirty="0">
              <a:solidFill>
                <a:prstClr val="black"/>
              </a:solidFill>
              <a:latin typeface="Arial" charset="0"/>
              <a:ea typeface="ＭＳ Ｐゴシック" pitchFamily="34" charset="-128"/>
            </a:endParaRPr>
          </a:p>
        </p:txBody>
      </p:sp>
      <p:sp>
        <p:nvSpPr>
          <p:cNvPr id="4" name="Content Placeholder 2"/>
          <p:cNvSpPr>
            <a:spLocks noGrp="1"/>
          </p:cNvSpPr>
          <p:nvPr>
            <p:ph idx="1"/>
          </p:nvPr>
        </p:nvSpPr>
        <p:spPr>
          <a:xfrm>
            <a:off x="304800" y="1219200"/>
            <a:ext cx="8610600" cy="5257800"/>
          </a:xfrm>
          <a:prstGeom prst="rect">
            <a:avLst/>
          </a:prstGeom>
        </p:spPr>
        <p:txBody>
          <a:bodyPr/>
          <a:lstStyle>
            <a:lvl1pPr>
              <a:defRPr>
                <a:solidFill>
                  <a:schemeClr val="tx2">
                    <a:lumMod val="75000"/>
                  </a:schemeClr>
                </a:solidFill>
              </a:defRPr>
            </a:lvl1pPr>
            <a:lvl2pPr>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7096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274638"/>
            <a:ext cx="8229600" cy="792162"/>
          </a:xfrm>
          <a:prstGeom prst="rect">
            <a:avLst/>
          </a:prstGeom>
        </p:spPr>
        <p:txBody>
          <a:bodyPr>
            <a:normAutofit/>
          </a:bodyPr>
          <a:lstStyle>
            <a:lvl1pPr algn="l">
              <a:defRPr sz="3600">
                <a:latin typeface="Century Gothic"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57200" y="1219200"/>
            <a:ext cx="8229600" cy="4906963"/>
          </a:xfrm>
          <a:prstGeom prst="rect">
            <a:avLst/>
          </a:prstGeom>
        </p:spPr>
        <p:txBody>
          <a:bodyPr/>
          <a:lstStyle>
            <a:lvl1pPr>
              <a:defRPr sz="2400">
                <a:latin typeface="Century Gothic" pitchFamily="34" charset="0"/>
              </a:defRPr>
            </a:lvl1pPr>
            <a:lvl2pPr>
              <a:defRPr sz="2000">
                <a:latin typeface="Century Gothic" pitchFamily="34" charset="0"/>
              </a:defRPr>
            </a:lvl2pPr>
            <a:lvl3pPr>
              <a:defRPr sz="1800">
                <a:latin typeface="Century Gothic" pitchFamily="34" charset="0"/>
              </a:defRPr>
            </a:lvl3pPr>
            <a:lvl4pPr>
              <a:defRPr sz="1600">
                <a:latin typeface="Century Gothic" pitchFamily="34" charset="0"/>
              </a:defRPr>
            </a:lvl4pPr>
            <a:lvl5pPr>
              <a:defRPr sz="1600">
                <a:latin typeface="Century Gothic"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auto">
              <a:spcBef>
                <a:spcPts val="0"/>
              </a:spcBef>
              <a:spcAft>
                <a:spcPts val="0"/>
              </a:spcAft>
            </a:pPr>
            <a:fld id="{D591BB24-4885-4A53-A64F-EF42E04B6BDE}" type="datetime1">
              <a:rPr lang="en-US" sz="1800" smtClean="0">
                <a:solidFill>
                  <a:srgbClr val="595959"/>
                </a:solidFill>
                <a:latin typeface="Calibri"/>
              </a:rPr>
              <a:pPr fontAlgn="auto">
                <a:spcBef>
                  <a:spcPts val="0"/>
                </a:spcBef>
                <a:spcAft>
                  <a:spcPts val="0"/>
                </a:spcAft>
              </a:pPr>
              <a:t>7/22/14</a:t>
            </a:fld>
            <a:endParaRPr lang="en-US" sz="1800">
              <a:solidFill>
                <a:srgbClr val="595959"/>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endParaRPr lang="en-US" sz="1800">
              <a:solidFill>
                <a:srgbClr val="595959"/>
              </a:solidFill>
              <a:latin typeface="Calibri"/>
            </a:endParaRPr>
          </a:p>
        </p:txBody>
      </p:sp>
      <p:sp>
        <p:nvSpPr>
          <p:cNvPr id="6" name="Slide Number Placeholder 5"/>
          <p:cNvSpPr>
            <a:spLocks noGrp="1"/>
          </p:cNvSpPr>
          <p:nvPr>
            <p:ph type="sldNum" sz="quarter" idx="12"/>
          </p:nvPr>
        </p:nvSpPr>
        <p:spPr/>
        <p:txBody>
          <a:bodyPr/>
          <a:lstStyle/>
          <a:p>
            <a:fld id="{6603DFE4-F3E9-4423-B86C-5377BA8E5D23}" type="slidenum">
              <a:rPr lang="en-US" smtClean="0">
                <a:solidFill>
                  <a:srgbClr val="FFFFFF">
                    <a:lumMod val="65000"/>
                  </a:srgbClr>
                </a:solidFill>
              </a:rPr>
              <a:pPr/>
              <a:t>‹#›</a:t>
            </a:fld>
            <a:endParaRPr lang="en-US">
              <a:solidFill>
                <a:srgbClr val="FFFFFF">
                  <a:lumMod val="65000"/>
                </a:srgbClr>
              </a:solidFill>
            </a:endParaRPr>
          </a:p>
        </p:txBody>
      </p:sp>
    </p:spTree>
    <p:extLst>
      <p:ext uri="{BB962C8B-B14F-4D97-AF65-F5344CB8AC3E}">
        <p14:creationId xmlns:p14="http://schemas.microsoft.com/office/powerpoint/2010/main" val="646159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3429" y="2066925"/>
            <a:ext cx="7599363" cy="1362075"/>
          </a:xfrm>
        </p:spPr>
        <p:txBody>
          <a:bodyPr anchor="t">
            <a:normAutofit/>
          </a:bodyPr>
          <a:lstStyle>
            <a:lvl1pPr algn="l">
              <a:defRPr sz="36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93429" y="566738"/>
            <a:ext cx="759936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0C1214-0532-4605-ABF4-C0EDE95FA3E7}" type="datetime1">
              <a:rPr lang="en-US" smtClean="0"/>
              <a:pPr/>
              <a:t>7/22/14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A106A67B-69B6-409B-BA3C-DDC4F05A849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C74B3-AED4-4791-A823-7E4933592E20}" type="datetime1">
              <a:rPr lang="en-US" smtClean="0"/>
              <a:pPr/>
              <a:t>7/22/14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7A341D64-A1A5-4B08-823B-DB436CAA4F7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328B1F-9712-4E00-9DC7-36DFCE816E0A}" type="datetime1">
              <a:rPr lang="en-US" smtClean="0"/>
              <a:pPr/>
              <a:t>7/22/14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70CB7B6A-7F42-465E-B3C3-34DEE796D3A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6077CC-CF43-4B89-960E-24B78DA90593}" type="datetime1">
              <a:rPr lang="en-US" smtClean="0"/>
              <a:pPr/>
              <a:t>7/22/14</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A2E72796-2EB7-4C9E-80AE-CC1F5F2725A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BAE83-69B1-4ECF-B8BA-BA47624B3C92}" type="datetime1">
              <a:rPr lang="en-US" smtClean="0"/>
              <a:pPr/>
              <a:t>7/22/14</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E867ABBA-12D5-409A-B945-CC08A12D98A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1D28E2-8EAB-4827-AC49-C523DF064937}" type="datetime1">
              <a:rPr lang="en-US" smtClean="0"/>
              <a:pPr/>
              <a:t>7/22/14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8F05F0F8-E1E5-4F7F-AEB2-968C56B0A6C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EFF964-0E91-476C-87CD-BDC27A55C06A}" type="datetime1">
              <a:rPr lang="en-US" smtClean="0"/>
              <a:pPr/>
              <a:t>7/22/14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B40F962D-A8A3-478F-9B49-71DBBFB2B95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4.png"/><Relationship Id="rId15" Type="http://schemas.openxmlformats.org/officeDocument/2006/relationships/image" Target="../media/image5.jpeg"/><Relationship Id="rId16" Type="http://schemas.openxmlformats.org/officeDocument/2006/relationships/image" Target="../media/image6.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9646" y="222444"/>
            <a:ext cx="7981229"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35FCE3DC-B733-4D54-88AE-DF24F1560B8A}" type="datetime1">
              <a:rPr lang="en-US" smtClean="0"/>
              <a:pPr/>
              <a:t>7/22/14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AD6B9F5-D337-423F-9CB6-2811FA9FA058}" type="slidenum">
              <a:rPr lang="en-US" smtClean="0"/>
              <a:pPr/>
              <a:t>‹#›</a:t>
            </a:fld>
            <a:endParaRPr lang="en-US"/>
          </a:p>
        </p:txBody>
      </p:sp>
      <p:sp>
        <p:nvSpPr>
          <p:cNvPr id="7" name="TextBox 6"/>
          <p:cNvSpPr txBox="1"/>
          <p:nvPr userDrawn="1"/>
        </p:nvSpPr>
        <p:spPr>
          <a:xfrm>
            <a:off x="152400" y="2319867"/>
            <a:ext cx="184666" cy="461665"/>
          </a:xfrm>
          <a:prstGeom prst="rect">
            <a:avLst/>
          </a:prstGeom>
          <a:noFill/>
        </p:spPr>
        <p:txBody>
          <a:bodyPr wrap="none" rtlCol="0">
            <a:spAutoFit/>
          </a:bodyPr>
          <a:lstStyle/>
          <a:p>
            <a:endParaRPr lang="en-US" dirty="0"/>
          </a:p>
        </p:txBody>
      </p:sp>
      <p:pic>
        <p:nvPicPr>
          <p:cNvPr id="9" name="Picture 2" descr="C:\_Project\NIST\NISTGreenButton\Work\GreenButton\Artwork\GreenButtonIcons\green-Download256.gif"/>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8458200" y="0"/>
            <a:ext cx="609600" cy="74056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36" r:id="rId12"/>
  </p:sldLayoutIdLst>
  <p:hf hdr="0" ftr="0" dt="0"/>
  <p:txStyles>
    <p:titleStyle>
      <a:lvl1pPr algn="l" defTabSz="457200" rtl="0" eaLnBrk="1" latinLnBrk="0" hangingPunct="1">
        <a:spcBef>
          <a:spcPct val="0"/>
        </a:spcBef>
        <a:buNone/>
        <a:defRPr sz="3600" b="1" kern="1200">
          <a:solidFill>
            <a:srgbClr val="0B5D73"/>
          </a:solidFill>
          <a:latin typeface="Arial"/>
          <a:ea typeface="+mj-ea"/>
          <a:cs typeface="Arial"/>
        </a:defRPr>
      </a:lvl1pPr>
    </p:titleStyle>
    <p:bodyStyle>
      <a:lvl1pPr marL="342900" indent="-342900" algn="l" defTabSz="457200" rtl="0" eaLnBrk="1" latinLnBrk="0" hangingPunct="1">
        <a:spcBef>
          <a:spcPct val="20000"/>
        </a:spcBef>
        <a:buClr>
          <a:srgbClr val="66006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chemeClr val="accent5">
            <a:lumMod val="75000"/>
          </a:schemeClr>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lumMod val="75000"/>
          </a:schemeClr>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9" name="Picture 58" descr="smartgrid-recactlogo.png"/>
          <p:cNvPicPr>
            <a:picLocks noChangeAspect="1"/>
          </p:cNvPicPr>
          <p:nvPr/>
        </p:nvPicPr>
        <p:blipFill>
          <a:blip r:embed="rId14" cstate="print"/>
          <a:stretch>
            <a:fillRect/>
          </a:stretch>
        </p:blipFill>
        <p:spPr>
          <a:xfrm>
            <a:off x="304800" y="6316915"/>
            <a:ext cx="2137765" cy="388685"/>
          </a:xfrm>
          <a:prstGeom prst="rect">
            <a:avLst/>
          </a:prstGeom>
        </p:spPr>
      </p:pic>
      <p:pic>
        <p:nvPicPr>
          <p:cNvPr id="4" name="Picture 3" descr="RecoveryAct SmartGrid_programheader3.jpg"/>
          <p:cNvPicPr>
            <a:picLocks noChangeAspect="1"/>
          </p:cNvPicPr>
          <p:nvPr/>
        </p:nvPicPr>
        <p:blipFill>
          <a:blip r:embed="rId15" cstate="print"/>
          <a:stretch>
            <a:fillRect/>
          </a:stretch>
        </p:blipFill>
        <p:spPr>
          <a:xfrm>
            <a:off x="0" y="0"/>
            <a:ext cx="9144000" cy="775855"/>
          </a:xfrm>
          <a:prstGeom prst="rect">
            <a:avLst/>
          </a:prstGeom>
        </p:spPr>
      </p:pic>
      <p:pic>
        <p:nvPicPr>
          <p:cNvPr id="7" name="Picture 6" descr="RecoveryAct SmartGrid_header-1.jpg"/>
          <p:cNvPicPr>
            <a:picLocks noChangeAspect="1"/>
          </p:cNvPicPr>
          <p:nvPr userDrawn="1"/>
        </p:nvPicPr>
        <p:blipFill>
          <a:blip r:embed="rId16" cstate="print"/>
          <a:stretch>
            <a:fillRect/>
          </a:stretch>
        </p:blipFill>
        <p:spPr>
          <a:xfrm>
            <a:off x="0" y="0"/>
            <a:ext cx="9144000" cy="775855"/>
          </a:xfrm>
          <a:prstGeom prst="rect">
            <a:avLst/>
          </a:prstGeom>
        </p:spPr>
      </p:pic>
      <p:sp>
        <p:nvSpPr>
          <p:cNvPr id="8" name="Slide Number Placeholder 7"/>
          <p:cNvSpPr>
            <a:spLocks noGrp="1"/>
          </p:cNvSpPr>
          <p:nvPr>
            <p:ph type="sldNum" sz="quarter" idx="4"/>
          </p:nvPr>
        </p:nvSpPr>
        <p:spPr>
          <a:xfrm>
            <a:off x="8382000" y="6515100"/>
            <a:ext cx="2133600" cy="274320"/>
          </a:xfrm>
          <a:prstGeom prst="rect">
            <a:avLst/>
          </a:prstGeom>
        </p:spPr>
        <p:txBody>
          <a:bodyPr/>
          <a:lstStyle>
            <a:lvl1pPr>
              <a:defRPr sz="1400">
                <a:solidFill>
                  <a:schemeClr val="bg1">
                    <a:lumMod val="65000"/>
                  </a:schemeClr>
                </a:solidFill>
              </a:defRPr>
            </a:lvl1pPr>
          </a:lstStyle>
          <a:p>
            <a:pPr fontAlgn="auto">
              <a:spcBef>
                <a:spcPts val="0"/>
              </a:spcBef>
              <a:spcAft>
                <a:spcPts val="0"/>
              </a:spcAft>
            </a:pPr>
            <a:fld id="{625092C6-F32E-430E-8637-C3B5958024AF}" type="slidenum">
              <a:rPr lang="en-US" smtClean="0">
                <a:solidFill>
                  <a:srgbClr val="FFFFFF">
                    <a:lumMod val="65000"/>
                  </a:srgbClr>
                </a:solidFill>
                <a:latin typeface="Calibri"/>
              </a:rPr>
              <a:pPr fontAlgn="auto">
                <a:spcBef>
                  <a:spcPts val="0"/>
                </a:spcBef>
                <a:spcAft>
                  <a:spcPts val="0"/>
                </a:spcAft>
              </a:pPr>
              <a:t>‹#›</a:t>
            </a:fld>
            <a:endParaRPr lang="en-US" dirty="0">
              <a:solidFill>
                <a:srgbClr val="FFFFFF">
                  <a:lumMod val="65000"/>
                </a:srgbClr>
              </a:solidFill>
              <a:latin typeface="Calibri"/>
            </a:endParaRPr>
          </a:p>
        </p:txBody>
      </p:sp>
    </p:spTree>
    <p:extLst>
      <p:ext uri="{BB962C8B-B14F-4D97-AF65-F5344CB8AC3E}">
        <p14:creationId xmlns:p14="http://schemas.microsoft.com/office/powerpoint/2010/main" val="134261910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hf hdr="0" ftr="0" dt="0"/>
  <p:txStyles>
    <p:titleStyle>
      <a:lvl1pPr marL="3175" algn="l" rtl="0" eaLnBrk="1" fontAlgn="base" hangingPunct="1">
        <a:spcBef>
          <a:spcPct val="0"/>
        </a:spcBef>
        <a:spcAft>
          <a:spcPct val="0"/>
        </a:spcAft>
        <a:defRPr sz="2000" b="1" baseline="0">
          <a:solidFill>
            <a:schemeClr val="tx1"/>
          </a:solidFill>
          <a:latin typeface="+mn-lt"/>
          <a:ea typeface="+mj-ea"/>
          <a:cs typeface="+mj-cs"/>
        </a:defRPr>
      </a:lvl1pPr>
      <a:lvl2pPr marL="3175" algn="l" rtl="0" eaLnBrk="1" fontAlgn="base" hangingPunct="1">
        <a:spcBef>
          <a:spcPct val="0"/>
        </a:spcBef>
        <a:spcAft>
          <a:spcPct val="0"/>
        </a:spcAft>
        <a:defRPr sz="2000" b="1">
          <a:solidFill>
            <a:schemeClr val="tx1"/>
          </a:solidFill>
          <a:latin typeface="Palatino Linotype" pitchFamily="18" charset="0"/>
        </a:defRPr>
      </a:lvl2pPr>
      <a:lvl3pPr marL="3175" algn="l" rtl="0" eaLnBrk="1" fontAlgn="base" hangingPunct="1">
        <a:spcBef>
          <a:spcPct val="0"/>
        </a:spcBef>
        <a:spcAft>
          <a:spcPct val="0"/>
        </a:spcAft>
        <a:defRPr sz="2000" b="1">
          <a:solidFill>
            <a:schemeClr val="tx1"/>
          </a:solidFill>
          <a:latin typeface="Palatino Linotype" pitchFamily="18" charset="0"/>
        </a:defRPr>
      </a:lvl3pPr>
      <a:lvl4pPr marL="3175" algn="l" rtl="0" eaLnBrk="1" fontAlgn="base" hangingPunct="1">
        <a:spcBef>
          <a:spcPct val="0"/>
        </a:spcBef>
        <a:spcAft>
          <a:spcPct val="0"/>
        </a:spcAft>
        <a:defRPr sz="2000" b="1">
          <a:solidFill>
            <a:schemeClr val="tx1"/>
          </a:solidFill>
          <a:latin typeface="Palatino Linotype" pitchFamily="18" charset="0"/>
        </a:defRPr>
      </a:lvl4pPr>
      <a:lvl5pPr marL="3175" algn="l" rtl="0" eaLnBrk="1" fontAlgn="base" hangingPunct="1">
        <a:spcBef>
          <a:spcPct val="0"/>
        </a:spcBef>
        <a:spcAft>
          <a:spcPct val="0"/>
        </a:spcAft>
        <a:defRPr sz="2000" b="1">
          <a:solidFill>
            <a:schemeClr val="tx1"/>
          </a:solidFill>
          <a:latin typeface="Palatino Linotype" pitchFamily="18" charset="0"/>
        </a:defRPr>
      </a:lvl5pPr>
      <a:lvl6pPr marL="460375" algn="l" rtl="0" eaLnBrk="1" fontAlgn="base" hangingPunct="1">
        <a:spcBef>
          <a:spcPct val="0"/>
        </a:spcBef>
        <a:spcAft>
          <a:spcPct val="0"/>
        </a:spcAft>
        <a:defRPr sz="2000" b="1">
          <a:solidFill>
            <a:schemeClr val="tx1"/>
          </a:solidFill>
          <a:latin typeface="Palatino Linotype" pitchFamily="18" charset="0"/>
        </a:defRPr>
      </a:lvl6pPr>
      <a:lvl7pPr marL="917575" algn="l" rtl="0" eaLnBrk="1" fontAlgn="base" hangingPunct="1">
        <a:spcBef>
          <a:spcPct val="0"/>
        </a:spcBef>
        <a:spcAft>
          <a:spcPct val="0"/>
        </a:spcAft>
        <a:defRPr sz="2000" b="1">
          <a:solidFill>
            <a:schemeClr val="tx1"/>
          </a:solidFill>
          <a:latin typeface="Palatino Linotype" pitchFamily="18" charset="0"/>
        </a:defRPr>
      </a:lvl7pPr>
      <a:lvl8pPr marL="1374775" algn="l" rtl="0" eaLnBrk="1" fontAlgn="base" hangingPunct="1">
        <a:spcBef>
          <a:spcPct val="0"/>
        </a:spcBef>
        <a:spcAft>
          <a:spcPct val="0"/>
        </a:spcAft>
        <a:defRPr sz="2000" b="1">
          <a:solidFill>
            <a:schemeClr val="tx1"/>
          </a:solidFill>
          <a:latin typeface="Palatino Linotype" pitchFamily="18" charset="0"/>
        </a:defRPr>
      </a:lvl8pPr>
      <a:lvl9pPr marL="1831975" algn="l" rtl="0" eaLnBrk="1" fontAlgn="base" hangingPunct="1">
        <a:spcBef>
          <a:spcPct val="0"/>
        </a:spcBef>
        <a:spcAft>
          <a:spcPct val="0"/>
        </a:spcAft>
        <a:defRPr sz="2000" b="1">
          <a:solidFill>
            <a:schemeClr val="tx1"/>
          </a:solidFill>
          <a:latin typeface="Palatino Linotype" pitchFamily="18" charset="0"/>
        </a:defRPr>
      </a:lvl9pPr>
    </p:titleStyle>
    <p:bodyStyle>
      <a:lvl1pPr marL="285750" indent="-285750" algn="l" rtl="0" eaLnBrk="1" fontAlgn="base" hangingPunct="1">
        <a:lnSpc>
          <a:spcPct val="95000"/>
        </a:lnSpc>
        <a:spcBef>
          <a:spcPct val="40000"/>
        </a:spcBef>
        <a:spcAft>
          <a:spcPct val="0"/>
        </a:spcAft>
        <a:buNone/>
        <a:defRPr lang="en-US" sz="1000" i="1" kern="1200" dirty="0" smtClean="0">
          <a:solidFill>
            <a:schemeClr val="tx1"/>
          </a:solidFill>
          <a:latin typeface="+mn-lt"/>
          <a:ea typeface="+mn-ea"/>
          <a:cs typeface="+mn-cs"/>
        </a:defRPr>
      </a:lvl1pPr>
      <a:lvl2pPr marL="628650" indent="-341313" algn="l" rtl="0" eaLnBrk="1" fontAlgn="base" hangingPunct="1">
        <a:lnSpc>
          <a:spcPct val="95000"/>
        </a:lnSpc>
        <a:spcBef>
          <a:spcPct val="20000"/>
        </a:spcBef>
        <a:spcAft>
          <a:spcPct val="0"/>
        </a:spcAft>
        <a:buNone/>
        <a:defRPr sz="1600">
          <a:solidFill>
            <a:schemeClr val="tx1"/>
          </a:solidFill>
          <a:latin typeface="+mn-lt"/>
        </a:defRPr>
      </a:lvl2pPr>
      <a:lvl3pPr marL="847725" indent="-217488" algn="l" rtl="0" eaLnBrk="1" fontAlgn="base" hangingPunct="1">
        <a:lnSpc>
          <a:spcPct val="95000"/>
        </a:lnSpc>
        <a:spcBef>
          <a:spcPct val="20000"/>
        </a:spcBef>
        <a:spcAft>
          <a:spcPct val="0"/>
        </a:spcAft>
        <a:buSzPct val="90000"/>
        <a:buFont typeface="Wingdings" pitchFamily="2" charset="2"/>
        <a:buNone/>
        <a:defRPr sz="1600">
          <a:solidFill>
            <a:schemeClr val="tx1"/>
          </a:solidFill>
          <a:latin typeface="+mn-lt"/>
        </a:defRPr>
      </a:lvl3pPr>
      <a:lvl4pPr marL="1095375" indent="-246063" algn="l" rtl="0" eaLnBrk="1" fontAlgn="base" hangingPunct="1">
        <a:lnSpc>
          <a:spcPct val="95000"/>
        </a:lnSpc>
        <a:spcBef>
          <a:spcPct val="20000"/>
        </a:spcBef>
        <a:spcAft>
          <a:spcPct val="0"/>
        </a:spcAft>
        <a:buNone/>
        <a:defRPr sz="1600">
          <a:solidFill>
            <a:schemeClr val="tx1"/>
          </a:solidFill>
          <a:latin typeface="+mn-lt"/>
        </a:defRPr>
      </a:lvl4pPr>
      <a:lvl5pPr marL="1323975" indent="-227013" algn="l" rtl="0" eaLnBrk="1" fontAlgn="base" hangingPunct="1">
        <a:lnSpc>
          <a:spcPct val="95000"/>
        </a:lnSpc>
        <a:spcBef>
          <a:spcPct val="20000"/>
        </a:spcBef>
        <a:spcAft>
          <a:spcPct val="0"/>
        </a:spcAft>
        <a:buNone/>
        <a:defRPr sz="1600">
          <a:solidFill>
            <a:schemeClr val="tx1"/>
          </a:solidFill>
          <a:latin typeface="+mn-lt"/>
        </a:defRPr>
      </a:lvl5pPr>
      <a:lvl6pPr marL="1781175" indent="-227013" algn="l" rtl="0" eaLnBrk="1" fontAlgn="base" hangingPunct="1">
        <a:lnSpc>
          <a:spcPct val="95000"/>
        </a:lnSpc>
        <a:spcBef>
          <a:spcPct val="20000"/>
        </a:spcBef>
        <a:spcAft>
          <a:spcPct val="0"/>
        </a:spcAft>
        <a:buChar char="»"/>
        <a:defRPr sz="1600">
          <a:solidFill>
            <a:schemeClr val="tx1"/>
          </a:solidFill>
          <a:latin typeface="+mn-lt"/>
        </a:defRPr>
      </a:lvl6pPr>
      <a:lvl7pPr marL="2238375" indent="-227013" algn="l" rtl="0" eaLnBrk="1" fontAlgn="base" hangingPunct="1">
        <a:lnSpc>
          <a:spcPct val="95000"/>
        </a:lnSpc>
        <a:spcBef>
          <a:spcPct val="20000"/>
        </a:spcBef>
        <a:spcAft>
          <a:spcPct val="0"/>
        </a:spcAft>
        <a:buChar char="»"/>
        <a:defRPr sz="1600">
          <a:solidFill>
            <a:schemeClr val="tx1"/>
          </a:solidFill>
          <a:latin typeface="+mn-lt"/>
        </a:defRPr>
      </a:lvl7pPr>
      <a:lvl8pPr marL="2695575" indent="-227013" algn="l" rtl="0" eaLnBrk="1" fontAlgn="base" hangingPunct="1">
        <a:lnSpc>
          <a:spcPct val="95000"/>
        </a:lnSpc>
        <a:spcBef>
          <a:spcPct val="20000"/>
        </a:spcBef>
        <a:spcAft>
          <a:spcPct val="0"/>
        </a:spcAft>
        <a:buChar char="»"/>
        <a:defRPr sz="1600">
          <a:solidFill>
            <a:schemeClr val="tx1"/>
          </a:solidFill>
          <a:latin typeface="+mn-lt"/>
        </a:defRPr>
      </a:lvl8pPr>
      <a:lvl9pPr marL="3152775" indent="-227013" algn="l" rtl="0" eaLnBrk="1" fontAlgn="base" hangingPunct="1">
        <a:lnSpc>
          <a:spcPct val="95000"/>
        </a:lnSpc>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mailto:john.teeter@nist.gov" TargetMode="External"/><Relationship Id="rId5" Type="http://schemas.openxmlformats.org/officeDocument/2006/relationships/hyperlink" Target="mailto:martin.burns@nist.gov"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tools.ietf.org/html/draft-ietf-oauth-dyn-reg-1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tools.ietf.org/html/draft-ietf-oauth-dyn-reg-1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sgug.ucaiug.org/sgsystems/OpenADE/Shared%20Documents/Testing%20and%20Certification/GreenButtonTestPlan/referenceMaterial/GreenButtonAuthorization.docx" TargetMode="External"/><Relationship Id="rId3" Type="http://schemas.openxmlformats.org/officeDocument/2006/relationships/hyperlink" Target="https://github.com/energyos/OpenESPI-Common-java/blob/master/etc/espiDerived.xs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hyperlink" Target="http://osgug.ucaiug.org/sgsystems/OpenADE/Shared%20Documents/Testing%20and%20Certification/GreenButtonTestPlan/referenceMaterial/GreenButtonAuthorization.doc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osgug.ucaiug.org/sgsystems/OpenADE/Shared%20Documents/Testing%20and%20Certification/GreenButtonTestPlan/referenceMaterial/GreenButtonAuthorization.docx" TargetMode="Externa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tools.ietf.org/html/draft-ietf-oauth-dyn-reg-1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hyperlink" Target="http://osgug.ucaiug.org/sgsystems/OpenADE/Shared%20Documents/Testing%20and%20Certification/GreenButtonTestPlan/referenceMaterial/GreenButtonAuthorization.doc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hyperlink" Target="http://osgug.ucaiug.org/sgsystems/OpenADE/Shared%20Documents/Testing%20and%20Certification/GreenButtonTestPlan/referenceMaterial/GreenButtonAuthorization.doc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hyperlink" Target="http://osgug.ucaiug.org/sgsystems/OpenADE/Shared%20Documents/Testing%20and%20Certification/GreenButtonTestPlan/referenceMaterial/GreenButtonAuthorization.doc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sgug.ucaiug.org/sgsystems/OpenADE/Shared%20Documents/Testing%20and%20Certification/GreenButtonTestPlan/referenceMaterial/GreenButtonAuthorization.doc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sgug.ucaiug.org/sgsystems/OpenADE/default.aspx" TargetMode="External"/><Relationship Id="rId3" Type="http://schemas.openxmlformats.org/officeDocument/2006/relationships/hyperlink" Target="http://osgug.ucaiug.org/sgsystems/OpenADE/Shared%20Documents/Testing%20and%20Certification/GreenButtonTestPlan/OpenADE_2014_Notes/Notes20140624.pptx"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sgug.ucaiug.org/sgsystems/OpenADE/Shared%20Documents/Testing%20and%20Certification/GreenButtonTestPlan/referenceMaterial/GreenButtonAuthorization.docx" TargetMode="External"/><Relationship Id="rId3" Type="http://schemas.openxmlformats.org/officeDocument/2006/relationships/hyperlink" Target="http://osgug.ucaiug.org/sgsystems/OpenADE/Shared%20Documents/Testing%20and%20Certification/GreenButtonTestPlan/OpenADE_2014_Notes/GreenButtonCMDWorkshop20140513.pptx"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sgug.ucaiug.org/sgsystems/OpenADE/Shared%20Documents/Testing%20and%20Certification/GreenButtonTestPlan/referenceMaterial/GreenButtonAuthorization.docx" TargetMode="External"/><Relationship Id="rId3" Type="http://schemas.openxmlformats.org/officeDocument/2006/relationships/hyperlink" Target="http://osgug.ucaiug.org/sgsystems/OpenADE/Shared%20Documents/Testing%20and%20Certification/GreenButtonTestPlan/OpenADE_2014_Notes/GreenButtonCMDWorkshop20140513.pptx"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sgug.ucaiug.org/sgsystems/OpenADE/Shared%20Documents/Testing%20and%20Certification/GreenButtonTestPlan/referenceMaterial/GreenButtonAuthorization.docx"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green-button.github.io/espi/authorization_scope/" TargetMode="External"/><Relationship Id="rId4" Type="http://schemas.openxmlformats.org/officeDocument/2006/relationships/hyperlink" Target="http://osgug.ucaiug.org/sgsystems/OpenADE/Shared%20Documents/Testing%20and%20Certification/GreenButtonTestPlan/OpenADE_2014_Notes/GBCMD_APIS_FBS.xlsx" TargetMode="External"/><Relationship Id="rId5" Type="http://schemas.openxmlformats.org/officeDocument/2006/relationships/hyperlink" Target="GreenButtonTestDataSheetUse%20SHIFT+ENTER%20to%20open%20the%20menu%20(new%20window)." TargetMode="External"/><Relationship Id="rId1" Type="http://schemas.openxmlformats.org/officeDocument/2006/relationships/slideLayout" Target="../slideLayouts/slideLayout6.xml"/><Relationship Id="rId2" Type="http://schemas.openxmlformats.org/officeDocument/2006/relationships/hyperlink" Target="http://osgug.ucaiug.org/sgsystems/OpenADE/Shared%20Documents/Testing%20and%20Certification/GreenButtonTestPlan/referenceMaterial/GreenButtonAuthorization.docx"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sgug.ucaiug.org/sgsystems/OpenADE/Shared%20Documents/Testing%20and%20Certification/GreenButtonTestPlan/OpenADE_2014_Notes/GBCMD_APIS_FBS.xlsx" TargetMode="External"/><Relationship Id="rId3" Type="http://schemas.openxmlformats.org/officeDocument/2006/relationships/hyperlink" Target="GreenButtonTestDataSheetUse%20SHIFT+ENTER%20to%20open%20the%20menu%20(new%20windo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tools.ietf.org/html/draft-ietf-oauth-dyn-reg-18"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energyos/OpenESPI-Common-java/blob/master/etc/espiDerived.xs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sgug.ucaiug.org/sgsystems/OpenADE/Shared%20Documents/Testing%20and%20Certification/GreenButtonTestPlan/referenceMaterial/GreenButtonAuthorization.docx"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ervices.greenbuttondata.org/DataCustodian/espi/1_1/resource/Batch/Subscription/1"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hyperlink" Target="http://osgug.ucaiug.org/sgsystems/OpenADE/Shared%20Documents/Testing%20and%20Certification/GreenButtonTestPlan/referenceMaterial/GreenButtonAuthorization.docx"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osgug.ucaiug.org/sgsystems/OpenADE/Shared%20Documents/Testing%20and%20Certification/GreenButtonTestPlan/OpenADE_2014_Notes/GreenButtonCMDWorkshop20140513.pptx" TargetMode="External"/><Relationship Id="rId4" Type="http://schemas.openxmlformats.org/officeDocument/2006/relationships/hyperlink" Target="http://osgug.ucaiug.org/sgsystems/OpenADE/Shared%20Documents/Testing%20and%20Certification/GreenButtonTestPlan/referenceMaterial/GreenButtonAuthorization.docx" TargetMode="External"/><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sgug.ucaiug.org/sgsystems/OpenADE/Shared%20Documents/Testing%20and%20Certification/GreenButtonTestPlan/OpenADE_2014_Notes/GreenButtonCMDWorkshop20140513.pptx"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osgug.ucaiug.org/sgsystems/OpenADE/Shared%20Documents/Testing%20and%20Certification/GreenButtonTestPlan/OpenADE_2014_Notes/GreenButtonCMDWorkshop20140513.pptx" TargetMode="External"/><Relationship Id="rId4" Type="http://schemas.openxmlformats.org/officeDocument/2006/relationships/hyperlink" Target="http://osgug.ucaiug.org/sgsystems/OpenADE/Shared%20Documents/Testing%20and%20Certification/GreenButtonTestPlan/referenceMaterial/GreenButtonAuthorization.docx" TargetMode="External"/><Relationship Id="rId1" Type="http://schemas.openxmlformats.org/officeDocument/2006/relationships/slideLayout" Target="../slideLayouts/slideLayout6.xml"/><Relationship Id="rId2"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sgug.ucaiug.org/sgsystems/OpenADE/Shared%20Documents/Testing%20and%20Certification/GreenButtonTestPlan/OpenADE_2014_Notes/GreenButtonCMDWorkshop20140513.pptx" TargetMode="External"/><Relationship Id="rId3" Type="http://schemas.openxmlformats.org/officeDocument/2006/relationships/hyperlink" Target="http://osgug.ucaiug.org/sgsystems/OpenADE/Shared%20Documents/Testing%20and%20Certification/GreenButtonTestPlan/referenceMaterial/GreenButtonAuthorization.docx"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hyperlink" Target="http://osgug.ucaiug.org/sgsystems/OpenADE/Shared%20Documents/Testing%20and%20Certification/GreenButtonTestPlan/OpenADE_2014_Notes/GreenButtonCMDWorkshop20140513.pptx"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greenbuttondata.org/greentest.aspx" TargetMode="External"/><Relationship Id="rId4" Type="http://schemas.openxmlformats.org/officeDocument/2006/relationships/hyperlink" Target="http://osgug.ucaiug.org/sgsystems/OpenADE/Shared%20Documents/Testing%20and%20Certification/GreenButtonTestPlan/GreenButtonTestPlan.docx" TargetMode="External"/><Relationship Id="rId5" Type="http://schemas.openxmlformats.org/officeDocument/2006/relationships/hyperlink" Target="http://osgug.ucaiug.org/sgsystems/OpenADE/Shared%20Documents/Testing%20and%20Certification/GreenButtonTestPlan/referenceMaterial/GreenButtonAuthorization.docx" TargetMode="External"/><Relationship Id="rId6" Type="http://schemas.openxmlformats.org/officeDocument/2006/relationships/hyperlink" Target="http://osgug.ucaiug.org/sgsystems/OpenADE/Shared%20Documents/Testing%20and%20Certification/GreenButtonTestPlan/referenceMaterial/GreenButtonAtomLinks.docx" TargetMode="External"/><Relationship Id="rId7" Type="http://schemas.openxmlformats.org/officeDocument/2006/relationships/hyperlink" Target="https://services.greenbuttondata.org" TargetMode="External"/><Relationship Id="rId8" Type="http://schemas.openxmlformats.org/officeDocument/2006/relationships/hyperlink" Target="https://github.com/energyos/OpenESPI-wiki/wiki/Virtual-Machine-Setup" TargetMode="External"/><Relationship Id="rId9" Type="http://schemas.openxmlformats.org/officeDocument/2006/relationships/hyperlink" Target="http://energychallenge.energy.gov/" TargetMode="External"/><Relationship Id="rId1" Type="http://schemas.openxmlformats.org/officeDocument/2006/relationships/slideLayout" Target="../slideLayouts/slideLayout6.xml"/><Relationship Id="rId2" Type="http://schemas.openxmlformats.org/officeDocument/2006/relationships/hyperlink" Target="https://github.com/energyos/OpenESPI-Common-java/blob/master/etc/espiDerived.xsd"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osgug.ucaiug.org/sgsystems/OpenADE/Shared%20Documents/Testing%20and%20Certification/GreenButtonTestPlan/referenceMaterial/GreenButtonAuthorization.docx" TargetMode="External"/><Relationship Id="rId4" Type="http://schemas.openxmlformats.org/officeDocument/2006/relationships/hyperlink" Target="http://osgug.ucaiug.org/sgsystems/OpenADE/Shared%20Documents/Testing%20and%20Certification/GreenButtonTestPlan/OpenADE_2014_Notes/GreenButtonCMDWorkshop20140513.pptx" TargetMode="External"/><Relationship Id="rId1" Type="http://schemas.openxmlformats.org/officeDocument/2006/relationships/slideLayout" Target="../slideLayouts/slideLayout2.xml"/><Relationship Id="rId2" Type="http://schemas.openxmlformats.org/officeDocument/2006/relationships/hyperlink" Target="sftp://hostname:port/DataCustodian/espi/1_1/resource/Batch/Bulk/%7BbulkId%7D" TargetMode="External"/></Relationships>
</file>

<file path=ppt/slides/_rels/slide41.xml.rels><?xml version="1.0" encoding="UTF-8" standalone="yes"?>
<Relationships xmlns="http://schemas.openxmlformats.org/package/2006/relationships"><Relationship Id="rId11" Type="http://schemas.openxmlformats.org/officeDocument/2006/relationships/hyperlink" Target="https://services.greenbuttondata.org/sample-data.html" TargetMode="External"/><Relationship Id="rId12" Type="http://schemas.openxmlformats.org/officeDocument/2006/relationships/hyperlink" Target="http://energyos.github.io/OpenESPI-GreenButton-API-Documentation/API/" TargetMode="External"/><Relationship Id="rId13" Type="http://schemas.openxmlformats.org/officeDocument/2006/relationships/hyperlink" Target="http://www.greenbuttondata.org/greentest.aspx" TargetMode="External"/><Relationship Id="rId14" Type="http://schemas.openxmlformats.org/officeDocument/2006/relationships/hyperlink" Target="http://osgug.ucaiug.org/sgsystems/OpenADE/Shared%20Documents/Testing%20and%20Certification/GreenButtonTestPlan/GreenButtonTestPlan.docx" TargetMode="External"/><Relationship Id="rId1" Type="http://schemas.openxmlformats.org/officeDocument/2006/relationships/slideLayout" Target="../slideLayouts/slideLayout2.xml"/><Relationship Id="rId2" Type="http://schemas.openxmlformats.org/officeDocument/2006/relationships/hyperlink" Target="http://www.naesb.org/ESPI_Standards.asp" TargetMode="External"/><Relationship Id="rId3" Type="http://schemas.openxmlformats.org/officeDocument/2006/relationships/hyperlink" Target="https://github.com/energyos/OpenESPI-Common-java/blob/master/etc/espiDerived.xsd" TargetMode="External"/><Relationship Id="rId4" Type="http://schemas.openxmlformats.org/officeDocument/2006/relationships/hyperlink" Target="https://collaborate.nist.gov/twiki-sggrid/bin/view/SmartGrid/GreenButtonSDK" TargetMode="External"/><Relationship Id="rId5" Type="http://schemas.openxmlformats.org/officeDocument/2006/relationships/hyperlink" Target="http://energyos.github.io/OpenESPI-GreenButton-API-Documentation/" TargetMode="External"/><Relationship Id="rId6" Type="http://schemas.openxmlformats.org/officeDocument/2006/relationships/hyperlink" Target="https://github.com/energyos/OpenESPI-Common-java" TargetMode="External"/><Relationship Id="rId7" Type="http://schemas.openxmlformats.org/officeDocument/2006/relationships/hyperlink" Target="https://github.com/energyos/OpenESPI-DataCustodian-java" TargetMode="External"/><Relationship Id="rId8" Type="http://schemas.openxmlformats.org/officeDocument/2006/relationships/hyperlink" Target="https://github.com/energyos/OpenESPI-ThirdParty-java" TargetMode="External"/><Relationship Id="rId9" Type="http://schemas.openxmlformats.org/officeDocument/2006/relationships/hyperlink" Target="https://services.greenbuttondata.org/DataCustodian" TargetMode="External"/><Relationship Id="rId10" Type="http://schemas.openxmlformats.org/officeDocument/2006/relationships/hyperlink" Target="https://services.greenbuttondata.org/ThirdPart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github.com/energyos" TargetMode="Externa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sgug.ucaiug.org/sgsystems/OpenADE/Shared%20Documents/Testing%20and%20Certification/GreenButtonTestPlan/referenceMaterial/GreenButtonAuthorization.docx"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hyperlink" Target="https://services.greenbuttondata.org/index.html" TargetMode="External"/><Relationship Id="rId4" Type="http://schemas.openxmlformats.org/officeDocument/2006/relationships/hyperlink" Target="https://github.com/energyos/OpenESPI-wiki/wiki/Virtual-Machine-Setup" TargetMode="External"/><Relationship Id="rId5" Type="http://schemas.openxmlformats.org/officeDocument/2006/relationships/hyperlink" Target="https://github.com/energyos/OpenESPI-wiki/wiki/Easy-Startup" TargetMode="External"/><Relationship Id="rId1" Type="http://schemas.openxmlformats.org/officeDocument/2006/relationships/slideLayout" Target="../slideLayouts/slideLayout6.xml"/><Relationship Id="rId2" Type="http://schemas.openxmlformats.org/officeDocument/2006/relationships/hyperlink" Target="https://github.com/energyos/OpenESPI-DataCustodian-java/tree/master/src/main/java/org/energyos/espi/datacustodian/web/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eenButtonLeadBan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1600200"/>
            <a:ext cx="7861300" cy="2222500"/>
          </a:xfrm>
          <a:prstGeom prst="rect">
            <a:avLst/>
          </a:prstGeom>
        </p:spPr>
      </p:pic>
      <p:sp>
        <p:nvSpPr>
          <p:cNvPr id="7" name="Title 15"/>
          <p:cNvSpPr txBox="1">
            <a:spLocks/>
          </p:cNvSpPr>
          <p:nvPr/>
        </p:nvSpPr>
        <p:spPr>
          <a:xfrm>
            <a:off x="560294" y="457200"/>
            <a:ext cx="8153400" cy="14700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rgbClr val="0B5D73"/>
                </a:solidFill>
                <a:latin typeface="Arial"/>
                <a:ea typeface="+mj-ea"/>
                <a:cs typeface="Arial"/>
              </a:defRPr>
            </a:lvl1pPr>
          </a:lstStyle>
          <a:p>
            <a:pPr fontAlgn="auto">
              <a:spcAft>
                <a:spcPts val="0"/>
              </a:spcAft>
            </a:pPr>
            <a:r>
              <a:rPr lang="en-US" dirty="0" smtClean="0"/>
              <a:t>The Green Button Initiative</a:t>
            </a:r>
            <a:endParaRPr lang="en-US" sz="3200" dirty="0"/>
          </a:p>
        </p:txBody>
      </p:sp>
      <p:sp>
        <p:nvSpPr>
          <p:cNvPr id="8" name="Subtitle 22"/>
          <p:cNvSpPr txBox="1">
            <a:spLocks/>
          </p:cNvSpPr>
          <p:nvPr/>
        </p:nvSpPr>
        <p:spPr>
          <a:xfrm>
            <a:off x="0" y="4114800"/>
            <a:ext cx="8991600" cy="175260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660066"/>
              </a:buClr>
              <a:buFont typeface="Arial"/>
              <a:buNone/>
              <a:defRPr sz="2800" kern="1200">
                <a:solidFill>
                  <a:srgbClr val="09428B"/>
                </a:solidFill>
                <a:latin typeface="Arial"/>
                <a:ea typeface="+mn-ea"/>
                <a:cs typeface="Arial"/>
              </a:defRPr>
            </a:lvl1pPr>
            <a:lvl2pPr marL="457200" indent="0" algn="ctr" defTabSz="457200" rtl="0" eaLnBrk="1" latinLnBrk="0" hangingPunct="1">
              <a:spcBef>
                <a:spcPct val="20000"/>
              </a:spcBef>
              <a:buClr>
                <a:schemeClr val="accent5">
                  <a:lumMod val="75000"/>
                </a:schemeClr>
              </a:buClr>
              <a:buFont typeface="Arial"/>
              <a:buNone/>
              <a:defRPr sz="2400" kern="1200">
                <a:solidFill>
                  <a:schemeClr val="tx1">
                    <a:tint val="75000"/>
                  </a:schemeClr>
                </a:solidFill>
                <a:latin typeface="Arial"/>
                <a:ea typeface="+mn-ea"/>
                <a:cs typeface="Arial"/>
              </a:defRPr>
            </a:lvl2pPr>
            <a:lvl3pPr marL="914400" indent="0" algn="ctr" defTabSz="457200" rtl="0" eaLnBrk="1" latinLnBrk="0" hangingPunct="1">
              <a:spcBef>
                <a:spcPct val="20000"/>
              </a:spcBef>
              <a:buClr>
                <a:schemeClr val="accent1">
                  <a:lumMod val="75000"/>
                </a:schemeClr>
              </a:buClr>
              <a:buFont typeface="Arial"/>
              <a:buNone/>
              <a:defRPr sz="20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18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18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lvl="1" fontAlgn="auto">
              <a:spcAft>
                <a:spcPts val="0"/>
              </a:spcAft>
            </a:pPr>
            <a:r>
              <a:rPr lang="en-US" altLang="en-US" b="1" dirty="0" smtClean="0">
                <a:solidFill>
                  <a:srgbClr val="09428B"/>
                </a:solidFill>
              </a:rPr>
              <a:t>John </a:t>
            </a:r>
            <a:r>
              <a:rPr lang="en-US" altLang="en-US" b="1" dirty="0">
                <a:solidFill>
                  <a:srgbClr val="09428B"/>
                </a:solidFill>
              </a:rPr>
              <a:t>Teeter, </a:t>
            </a:r>
            <a:r>
              <a:rPr lang="en-US" altLang="en-US" b="1" dirty="0" smtClean="0">
                <a:solidFill>
                  <a:srgbClr val="09428B"/>
                </a:solidFill>
                <a:hlinkClick r:id="rId4"/>
              </a:rPr>
              <a:t>john.teeter@nist.gov</a:t>
            </a:r>
            <a:endParaRPr lang="en-US" altLang="en-US" b="1" dirty="0" smtClean="0">
              <a:solidFill>
                <a:srgbClr val="09428B"/>
              </a:solidFill>
            </a:endParaRPr>
          </a:p>
          <a:p>
            <a:pPr lvl="1" fontAlgn="auto">
              <a:spcAft>
                <a:spcPts val="0"/>
              </a:spcAft>
            </a:pPr>
            <a:r>
              <a:rPr lang="en-US" altLang="en-US" b="1" dirty="0" smtClean="0">
                <a:solidFill>
                  <a:srgbClr val="09428B"/>
                </a:solidFill>
              </a:rPr>
              <a:t>Marty Burns, </a:t>
            </a:r>
            <a:r>
              <a:rPr lang="en-US" altLang="en-US" b="1" dirty="0" smtClean="0">
                <a:solidFill>
                  <a:srgbClr val="09428B"/>
                </a:solidFill>
                <a:hlinkClick r:id="rId5"/>
              </a:rPr>
              <a:t>martin.burns@nist.gov</a:t>
            </a:r>
            <a:r>
              <a:rPr lang="en-US" altLang="en-US" b="1" dirty="0" smtClean="0">
                <a:solidFill>
                  <a:srgbClr val="09428B"/>
                </a:solidFill>
              </a:rPr>
              <a:t> </a:t>
            </a:r>
          </a:p>
          <a:p>
            <a:pPr lvl="1" fontAlgn="auto">
              <a:spcAft>
                <a:spcPts val="0"/>
              </a:spcAft>
            </a:pPr>
            <a:r>
              <a:rPr lang="en-US" altLang="en-US" b="1" dirty="0" smtClean="0">
                <a:solidFill>
                  <a:srgbClr val="09428B"/>
                </a:solidFill>
              </a:rPr>
              <a:t>Smart Grid and Cyber-Physical Systems Program Office</a:t>
            </a:r>
            <a:br>
              <a:rPr lang="en-US" altLang="en-US" b="1" dirty="0" smtClean="0">
                <a:solidFill>
                  <a:srgbClr val="09428B"/>
                </a:solidFill>
              </a:rPr>
            </a:br>
            <a:r>
              <a:rPr lang="en-US" altLang="en-US" b="1" dirty="0" smtClean="0">
                <a:solidFill>
                  <a:srgbClr val="09428B"/>
                </a:solidFill>
              </a:rPr>
              <a:t>Engineering Laboratory, NIST</a:t>
            </a:r>
          </a:p>
          <a:p>
            <a:pPr lvl="1" fontAlgn="auto">
              <a:spcAft>
                <a:spcPts val="0"/>
              </a:spcAft>
            </a:pPr>
            <a:endParaRPr lang="en-US" altLang="en-US" b="1" dirty="0" smtClean="0">
              <a:solidFill>
                <a:srgbClr val="09428B"/>
              </a:solidFill>
            </a:endParaRPr>
          </a:p>
          <a:p>
            <a:pPr lvl="1" fontAlgn="auto">
              <a:spcAft>
                <a:spcPts val="0"/>
              </a:spcAft>
            </a:pPr>
            <a:endParaRPr lang="en-US" altLang="en-US" b="1" dirty="0" smtClean="0">
              <a:solidFill>
                <a:srgbClr val="09428B"/>
              </a:solidFill>
            </a:endParaRPr>
          </a:p>
        </p:txBody>
      </p:sp>
      <p:sp>
        <p:nvSpPr>
          <p:cNvPr id="6" name="TextBox 5"/>
          <p:cNvSpPr txBox="1"/>
          <p:nvPr/>
        </p:nvSpPr>
        <p:spPr>
          <a:xfrm>
            <a:off x="1219200" y="3410422"/>
            <a:ext cx="3115235" cy="338554"/>
          </a:xfrm>
          <a:prstGeom prst="rect">
            <a:avLst/>
          </a:prstGeom>
          <a:noFill/>
        </p:spPr>
        <p:txBody>
          <a:bodyPr wrap="square" rtlCol="0">
            <a:spAutoFit/>
          </a:bodyPr>
          <a:lstStyle/>
          <a:p>
            <a:r>
              <a:rPr lang="en-US" sz="1600" dirty="0" smtClean="0">
                <a:solidFill>
                  <a:schemeClr val="bg1"/>
                </a:solidFill>
              </a:rPr>
              <a:t>www.greenbuttondata.org</a:t>
            </a:r>
            <a:endParaRPr lang="en-US" sz="1600" dirty="0">
              <a:solidFill>
                <a:schemeClr val="bg1"/>
              </a:solidFill>
            </a:endParaRPr>
          </a:p>
        </p:txBody>
      </p:sp>
    </p:spTree>
    <p:extLst>
      <p:ext uri="{BB962C8B-B14F-4D97-AF65-F5344CB8AC3E}">
        <p14:creationId xmlns:p14="http://schemas.microsoft.com/office/powerpoint/2010/main" val="3396152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14400" y="1371600"/>
            <a:ext cx="7924800" cy="1524000"/>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Third Party Perspective</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10</a:t>
            </a:fld>
            <a:endParaRPr lang="en-US"/>
          </a:p>
        </p:txBody>
      </p:sp>
      <p:sp>
        <p:nvSpPr>
          <p:cNvPr id="4" name="TextBox 3"/>
          <p:cNvSpPr txBox="1"/>
          <p:nvPr/>
        </p:nvSpPr>
        <p:spPr>
          <a:xfrm>
            <a:off x="1219200" y="1371600"/>
            <a:ext cx="6365845" cy="5109091"/>
          </a:xfrm>
          <a:prstGeom prst="rect">
            <a:avLst/>
          </a:prstGeom>
          <a:noFill/>
        </p:spPr>
        <p:txBody>
          <a:bodyPr wrap="none" rtlCol="0">
            <a:spAutoFit/>
          </a:bodyPr>
          <a:lstStyle/>
          <a:p>
            <a:r>
              <a:rPr lang="en-US" dirty="0" smtClean="0"/>
              <a:t>Registration of Third Party  </a:t>
            </a:r>
            <a:r>
              <a:rPr lang="en-US" dirty="0" smtClean="0">
                <a:latin typeface="Wingdings"/>
                <a:ea typeface="Wingdings"/>
                <a:cs typeface="Wingdings"/>
                <a:sym typeface="Wingdings"/>
              </a:rPr>
              <a:t></a:t>
            </a:r>
            <a:endParaRPr lang="en-US" dirty="0" smtClean="0"/>
          </a:p>
          <a:p>
            <a:pPr marL="342900" indent="-342900">
              <a:buFont typeface="Arial"/>
              <a:buChar char="•"/>
            </a:pPr>
            <a:r>
              <a:rPr lang="en-US" sz="2000" dirty="0" smtClean="0"/>
              <a:t>Manual and not yet standardized</a:t>
            </a:r>
          </a:p>
          <a:p>
            <a:pPr marL="342900" indent="-342900">
              <a:buFont typeface="Arial"/>
              <a:buChar char="•"/>
            </a:pPr>
            <a:r>
              <a:rPr lang="en-US" sz="2000" dirty="0" smtClean="0"/>
              <a:t>Each Data Custodian will have unique process</a:t>
            </a:r>
          </a:p>
          <a:p>
            <a:pPr marL="342900" indent="-342900">
              <a:buFont typeface="Arial"/>
              <a:buChar char="•"/>
            </a:pPr>
            <a:r>
              <a:rPr lang="en-US" sz="2000" dirty="0" smtClean="0"/>
              <a:t>Moving toward </a:t>
            </a:r>
            <a:r>
              <a:rPr lang="en-US" sz="2000" dirty="0" smtClean="0">
                <a:hlinkClick r:id="rId2" tooltip="http://tools.ietf.org/html/draft-ietf-oauth-dyn-reg-18"/>
              </a:rPr>
              <a:t>OAuth2 Dynamic Client Registration</a:t>
            </a:r>
            <a:endParaRPr lang="en-US" sz="2000" dirty="0" smtClean="0"/>
          </a:p>
          <a:p>
            <a:pPr>
              <a:spcBef>
                <a:spcPts val="1800"/>
              </a:spcBef>
            </a:pPr>
            <a:r>
              <a:rPr lang="en-US" dirty="0" smtClean="0"/>
              <a:t>Authorization of Data Access</a:t>
            </a:r>
          </a:p>
          <a:p>
            <a:pPr marL="342900" indent="-342900">
              <a:buFont typeface="Arial"/>
              <a:buChar char="•"/>
            </a:pPr>
            <a:r>
              <a:rPr lang="en-US" sz="2000" dirty="0" smtClean="0"/>
              <a:t>Individual Retail Customer Accounts </a:t>
            </a:r>
            <a:br>
              <a:rPr lang="en-US" sz="2000" dirty="0" smtClean="0"/>
            </a:br>
            <a:r>
              <a:rPr lang="en-US" sz="2000" dirty="0" smtClean="0"/>
              <a:t>     – single and multiple Usage Points</a:t>
            </a:r>
          </a:p>
          <a:p>
            <a:pPr marL="342900" indent="-342900">
              <a:buFont typeface="Arial"/>
              <a:buChar char="•"/>
            </a:pPr>
            <a:r>
              <a:rPr lang="en-US" sz="2000" dirty="0"/>
              <a:t>Scope </a:t>
            </a:r>
            <a:r>
              <a:rPr lang="en-US" sz="2000" dirty="0" smtClean="0"/>
              <a:t>Parameters</a:t>
            </a:r>
          </a:p>
          <a:p>
            <a:pPr marL="342900" indent="-342900">
              <a:buFont typeface="Arial"/>
              <a:buChar char="•"/>
            </a:pPr>
            <a:r>
              <a:rPr lang="en-US" sz="2000" dirty="0"/>
              <a:t>Portfolio of </a:t>
            </a:r>
            <a:r>
              <a:rPr lang="en-US" sz="2000" dirty="0" smtClean="0"/>
              <a:t>Accounts</a:t>
            </a:r>
          </a:p>
          <a:p>
            <a:pPr>
              <a:spcBef>
                <a:spcPts val="1800"/>
              </a:spcBef>
            </a:pPr>
            <a:r>
              <a:rPr lang="en-US" dirty="0" smtClean="0"/>
              <a:t>Process of Data Exchange</a:t>
            </a:r>
          </a:p>
          <a:p>
            <a:pPr marL="342900" indent="-342900">
              <a:buFont typeface="Arial"/>
              <a:buChar char="•"/>
            </a:pPr>
            <a:r>
              <a:rPr lang="en-US" sz="2000" dirty="0" smtClean="0"/>
              <a:t>Notifications</a:t>
            </a:r>
          </a:p>
          <a:p>
            <a:pPr marL="342900" indent="-342900">
              <a:buFont typeface="Arial"/>
              <a:buChar char="•"/>
            </a:pPr>
            <a:r>
              <a:rPr lang="en-US" sz="2000" dirty="0" smtClean="0"/>
              <a:t>OAuth2 </a:t>
            </a:r>
            <a:r>
              <a:rPr lang="en-US" sz="2000" dirty="0" err="1" smtClean="0"/>
              <a:t>access_tokens</a:t>
            </a:r>
            <a:endParaRPr lang="en-US" sz="2000" dirty="0" smtClean="0"/>
          </a:p>
          <a:p>
            <a:pPr marL="342900" indent="-342900">
              <a:buFont typeface="Arial"/>
              <a:buChar char="•"/>
            </a:pPr>
            <a:r>
              <a:rPr lang="en-US" sz="2000" dirty="0" smtClean="0"/>
              <a:t>Pull Scenarios</a:t>
            </a:r>
          </a:p>
          <a:p>
            <a:endParaRPr lang="en-US" dirty="0"/>
          </a:p>
        </p:txBody>
      </p:sp>
    </p:spTree>
    <p:extLst>
      <p:ext uri="{BB962C8B-B14F-4D97-AF65-F5344CB8AC3E}">
        <p14:creationId xmlns:p14="http://schemas.microsoft.com/office/powerpoint/2010/main" val="2796542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Registration of Third Party</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11</a:t>
            </a:fld>
            <a:endParaRPr lang="en-US"/>
          </a:p>
        </p:txBody>
      </p:sp>
      <p:sp>
        <p:nvSpPr>
          <p:cNvPr id="4" name="TextBox 3"/>
          <p:cNvSpPr txBox="1"/>
          <p:nvPr/>
        </p:nvSpPr>
        <p:spPr>
          <a:xfrm>
            <a:off x="1219200" y="1371600"/>
            <a:ext cx="7198155" cy="4801314"/>
          </a:xfrm>
          <a:prstGeom prst="rect">
            <a:avLst/>
          </a:prstGeom>
          <a:noFill/>
        </p:spPr>
        <p:txBody>
          <a:bodyPr wrap="none" rtlCol="0">
            <a:spAutoFit/>
          </a:bodyPr>
          <a:lstStyle/>
          <a:p>
            <a:r>
              <a:rPr lang="en-US" dirty="0" smtClean="0"/>
              <a:t>Manual and not yet standardized</a:t>
            </a:r>
          </a:p>
          <a:p>
            <a:pPr marL="342900" indent="-342900">
              <a:buFont typeface="Arial"/>
              <a:buChar char="•"/>
            </a:pPr>
            <a:r>
              <a:rPr lang="en-US" sz="2000" dirty="0" smtClean="0"/>
              <a:t>Relationship between Data Custodian and Third Party</a:t>
            </a:r>
          </a:p>
          <a:p>
            <a:pPr marL="342900" indent="-342900">
              <a:buFont typeface="Arial"/>
              <a:buChar char="•"/>
            </a:pPr>
            <a:r>
              <a:rPr lang="en-US" sz="2000" dirty="0" smtClean="0"/>
              <a:t>Information captured in ApplicationInformation Resource</a:t>
            </a:r>
          </a:p>
          <a:p>
            <a:pPr marL="342900" indent="-342900">
              <a:buFont typeface="Arial"/>
              <a:buChar char="•"/>
            </a:pPr>
            <a:r>
              <a:rPr lang="en-US" sz="2000" dirty="0" smtClean="0"/>
              <a:t>Updates and Termination</a:t>
            </a:r>
          </a:p>
          <a:p>
            <a:pPr>
              <a:spcBef>
                <a:spcPts val="1800"/>
              </a:spcBef>
            </a:pPr>
            <a:r>
              <a:rPr lang="en-US" dirty="0" smtClean="0"/>
              <a:t>Each Data Custodian will have unique process</a:t>
            </a:r>
          </a:p>
          <a:p>
            <a:pPr marL="342900" indent="-342900">
              <a:buFont typeface="Arial"/>
              <a:buChar char="•"/>
            </a:pPr>
            <a:r>
              <a:rPr lang="en-US" sz="2000" dirty="0" smtClean="0"/>
              <a:t>May involve manual steps</a:t>
            </a:r>
          </a:p>
          <a:p>
            <a:pPr marL="342900" indent="-342900">
              <a:buFont typeface="Arial"/>
              <a:buChar char="•"/>
            </a:pPr>
            <a:r>
              <a:rPr lang="en-US" sz="2000" dirty="0" smtClean="0"/>
              <a:t>Accountability and Validation</a:t>
            </a:r>
          </a:p>
          <a:p>
            <a:pPr marL="342900" indent="-342900">
              <a:buFont typeface="Arial"/>
              <a:buChar char="•"/>
            </a:pPr>
            <a:r>
              <a:rPr lang="en-US" sz="2000" dirty="0" smtClean="0"/>
              <a:t>Collecting ApplicationInformation data</a:t>
            </a:r>
          </a:p>
          <a:p>
            <a:pPr>
              <a:spcBef>
                <a:spcPts val="1800"/>
              </a:spcBef>
            </a:pPr>
            <a:r>
              <a:rPr lang="en-US" dirty="0"/>
              <a:t>Moving toward </a:t>
            </a:r>
            <a:r>
              <a:rPr lang="en-US" dirty="0">
                <a:hlinkClick r:id="rId2" tooltip="http://tools.ietf.org/html/draft-ietf-oauth-dyn-reg-18"/>
              </a:rPr>
              <a:t>OAuth2 Dynamic Client Registration</a:t>
            </a:r>
            <a:endParaRPr lang="en-US" dirty="0"/>
          </a:p>
          <a:p>
            <a:pPr marL="342900" indent="-342900">
              <a:buFont typeface="Arial"/>
              <a:buChar char="•"/>
            </a:pPr>
            <a:r>
              <a:rPr lang="en-US" sz="2000" dirty="0" smtClean="0"/>
              <a:t>Not yet IETF RFC – Working Draft</a:t>
            </a:r>
          </a:p>
          <a:p>
            <a:pPr marL="342900" indent="-342900">
              <a:buFont typeface="Arial"/>
              <a:buChar char="•"/>
            </a:pPr>
            <a:r>
              <a:rPr lang="en-US" sz="2000" dirty="0" smtClean="0"/>
              <a:t>Rapid movement to support when ratified</a:t>
            </a:r>
          </a:p>
          <a:p>
            <a:pPr marL="342900" indent="-342900">
              <a:buFont typeface="Arial"/>
              <a:buChar char="•"/>
            </a:pPr>
            <a:r>
              <a:rPr lang="en-US" sz="2000" dirty="0" smtClean="0"/>
              <a:t>Open source implementation soon</a:t>
            </a:r>
          </a:p>
          <a:p>
            <a:endParaRPr lang="en-US" dirty="0"/>
          </a:p>
        </p:txBody>
      </p:sp>
    </p:spTree>
    <p:extLst>
      <p:ext uri="{BB962C8B-B14F-4D97-AF65-F5344CB8AC3E}">
        <p14:creationId xmlns:p14="http://schemas.microsoft.com/office/powerpoint/2010/main" val="3380066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646" y="152400"/>
            <a:ext cx="7981229" cy="1143000"/>
          </a:xfrm>
        </p:spPr>
        <p:txBody>
          <a:bodyPr/>
          <a:lstStyle/>
          <a:p>
            <a:r>
              <a:rPr lang="en-US" dirty="0" smtClean="0"/>
              <a:t>ApplicationInformation</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12</a:t>
            </a:fld>
            <a:endParaRPr lang="en-US" dirty="0"/>
          </a:p>
        </p:txBody>
      </p:sp>
      <p:sp>
        <p:nvSpPr>
          <p:cNvPr id="16" name="TextBox 15"/>
          <p:cNvSpPr txBox="1"/>
          <p:nvPr/>
        </p:nvSpPr>
        <p:spPr>
          <a:xfrm>
            <a:off x="762000" y="5791200"/>
            <a:ext cx="5088603" cy="707886"/>
          </a:xfrm>
          <a:prstGeom prst="rect">
            <a:avLst/>
          </a:prstGeom>
          <a:noFill/>
        </p:spPr>
        <p:txBody>
          <a:bodyPr wrap="none" rtlCol="0">
            <a:spAutoFit/>
          </a:bodyPr>
          <a:lstStyle/>
          <a:p>
            <a:r>
              <a:rPr lang="en-US" sz="2000" dirty="0" smtClean="0"/>
              <a:t>Each Relationship shares an</a:t>
            </a:r>
          </a:p>
          <a:p>
            <a:r>
              <a:rPr lang="en-US" sz="2000" dirty="0" smtClean="0"/>
              <a:t>                 ApplicationInformation Resource</a:t>
            </a:r>
            <a:endParaRPr lang="en-US" sz="2000" dirty="0"/>
          </a:p>
        </p:txBody>
      </p:sp>
      <p:grpSp>
        <p:nvGrpSpPr>
          <p:cNvPr id="92" name="Group 91"/>
          <p:cNvGrpSpPr/>
          <p:nvPr/>
        </p:nvGrpSpPr>
        <p:grpSpPr>
          <a:xfrm>
            <a:off x="685800" y="1219200"/>
            <a:ext cx="7924800" cy="4572000"/>
            <a:chOff x="152400" y="1219200"/>
            <a:chExt cx="8534400" cy="5181600"/>
          </a:xfrm>
        </p:grpSpPr>
        <p:sp>
          <p:nvSpPr>
            <p:cNvPr id="4" name="Rounded Rectangle 3"/>
            <p:cNvSpPr/>
            <p:nvPr/>
          </p:nvSpPr>
          <p:spPr>
            <a:xfrm>
              <a:off x="6307015" y="3581400"/>
              <a:ext cx="21336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SDG&amp;E</a:t>
              </a:r>
            </a:p>
          </p:txBody>
        </p:sp>
        <p:sp>
          <p:nvSpPr>
            <p:cNvPr id="5" name="Rounded Rectangle 4"/>
            <p:cNvSpPr/>
            <p:nvPr/>
          </p:nvSpPr>
          <p:spPr>
            <a:xfrm>
              <a:off x="152400" y="1600200"/>
              <a:ext cx="19050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ThirdParty 1</a:t>
              </a:r>
            </a:p>
          </p:txBody>
        </p:sp>
        <p:sp>
          <p:nvSpPr>
            <p:cNvPr id="6" name="Rounded Rectangle 5"/>
            <p:cNvSpPr/>
            <p:nvPr/>
          </p:nvSpPr>
          <p:spPr>
            <a:xfrm>
              <a:off x="6324600" y="1219200"/>
              <a:ext cx="21336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PG&amp;E</a:t>
              </a:r>
            </a:p>
          </p:txBody>
        </p:sp>
        <p:sp>
          <p:nvSpPr>
            <p:cNvPr id="7" name="Rounded Rectangle 6"/>
            <p:cNvSpPr/>
            <p:nvPr/>
          </p:nvSpPr>
          <p:spPr>
            <a:xfrm>
              <a:off x="6307015" y="2402840"/>
              <a:ext cx="21336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SCE</a:t>
              </a:r>
            </a:p>
          </p:txBody>
        </p:sp>
        <p:sp>
          <p:nvSpPr>
            <p:cNvPr id="8" name="Rounded Rectangle 7"/>
            <p:cNvSpPr/>
            <p:nvPr/>
          </p:nvSpPr>
          <p:spPr>
            <a:xfrm>
              <a:off x="228600" y="3200400"/>
              <a:ext cx="19812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ThirdParty 2</a:t>
              </a:r>
            </a:p>
          </p:txBody>
        </p:sp>
        <p:sp>
          <p:nvSpPr>
            <p:cNvPr id="9" name="Rounded Rectangle 8"/>
            <p:cNvSpPr/>
            <p:nvPr/>
          </p:nvSpPr>
          <p:spPr>
            <a:xfrm>
              <a:off x="304800" y="5410200"/>
              <a:ext cx="18288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ThirdParty N</a:t>
              </a:r>
            </a:p>
          </p:txBody>
        </p:sp>
        <p:cxnSp>
          <p:nvCxnSpPr>
            <p:cNvPr id="15" name="Straight Arrow Connector 14"/>
            <p:cNvCxnSpPr>
              <a:stCxn id="5" idx="3"/>
              <a:endCxn id="4" idx="1"/>
            </p:cNvCxnSpPr>
            <p:nvPr/>
          </p:nvCxnSpPr>
          <p:spPr>
            <a:xfrm>
              <a:off x="2057400" y="1981200"/>
              <a:ext cx="4249615" cy="18288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3"/>
              <a:endCxn id="6" idx="1"/>
            </p:cNvCxnSpPr>
            <p:nvPr/>
          </p:nvCxnSpPr>
          <p:spPr>
            <a:xfrm flipV="1">
              <a:off x="2057400" y="1447800"/>
              <a:ext cx="4267200" cy="53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5" idx="3"/>
              <a:endCxn id="7" idx="1"/>
            </p:cNvCxnSpPr>
            <p:nvPr/>
          </p:nvCxnSpPr>
          <p:spPr>
            <a:xfrm>
              <a:off x="2057400" y="1981200"/>
              <a:ext cx="4249615" cy="65024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8" idx="3"/>
              <a:endCxn id="4" idx="1"/>
            </p:cNvCxnSpPr>
            <p:nvPr/>
          </p:nvCxnSpPr>
          <p:spPr>
            <a:xfrm>
              <a:off x="2209800" y="3581401"/>
              <a:ext cx="4097215" cy="2285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3"/>
              <a:endCxn id="6" idx="1"/>
            </p:cNvCxnSpPr>
            <p:nvPr/>
          </p:nvCxnSpPr>
          <p:spPr>
            <a:xfrm flipV="1">
              <a:off x="2209800" y="1447800"/>
              <a:ext cx="4114800" cy="21336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8" idx="3"/>
              <a:endCxn id="7" idx="1"/>
            </p:cNvCxnSpPr>
            <p:nvPr/>
          </p:nvCxnSpPr>
          <p:spPr>
            <a:xfrm flipV="1">
              <a:off x="2209800" y="2631440"/>
              <a:ext cx="4097215" cy="94996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 idx="3"/>
              <a:endCxn id="4" idx="1"/>
            </p:cNvCxnSpPr>
            <p:nvPr/>
          </p:nvCxnSpPr>
          <p:spPr>
            <a:xfrm flipV="1">
              <a:off x="2133599" y="3810000"/>
              <a:ext cx="4173416" cy="1981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9" idx="3"/>
              <a:endCxn id="6" idx="1"/>
            </p:cNvCxnSpPr>
            <p:nvPr/>
          </p:nvCxnSpPr>
          <p:spPr>
            <a:xfrm flipV="1">
              <a:off x="2133600" y="1447800"/>
              <a:ext cx="4191000" cy="4343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3"/>
              <a:endCxn id="7" idx="1"/>
            </p:cNvCxnSpPr>
            <p:nvPr/>
          </p:nvCxnSpPr>
          <p:spPr>
            <a:xfrm flipV="1">
              <a:off x="2133599" y="2631440"/>
              <a:ext cx="4173416" cy="315976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914400" y="4267200"/>
              <a:ext cx="152400" cy="762000"/>
              <a:chOff x="914400" y="4267200"/>
              <a:chExt cx="152400" cy="762000"/>
            </a:xfrm>
          </p:grpSpPr>
          <p:sp>
            <p:nvSpPr>
              <p:cNvPr id="43" name="Oval 42"/>
              <p:cNvSpPr/>
              <p:nvPr/>
            </p:nvSpPr>
            <p:spPr>
              <a:xfrm flipH="1" flipV="1">
                <a:off x="914400" y="4267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flipH="1" flipV="1">
                <a:off x="914400" y="4572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flipH="1" flipV="1">
                <a:off x="914400" y="48768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7162800" y="4495800"/>
              <a:ext cx="152400" cy="762000"/>
              <a:chOff x="914400" y="4267200"/>
              <a:chExt cx="152400" cy="762000"/>
            </a:xfrm>
          </p:grpSpPr>
          <p:sp>
            <p:nvSpPr>
              <p:cNvPr id="48" name="Oval 47"/>
              <p:cNvSpPr/>
              <p:nvPr/>
            </p:nvSpPr>
            <p:spPr>
              <a:xfrm flipH="1" flipV="1">
                <a:off x="914400" y="4267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flipH="1" flipV="1">
                <a:off x="914400" y="4572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flipH="1" flipV="1">
                <a:off x="914400" y="48768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Rounded Rectangle 56"/>
            <p:cNvSpPr/>
            <p:nvPr/>
          </p:nvSpPr>
          <p:spPr>
            <a:xfrm>
              <a:off x="6248400" y="5562600"/>
              <a:ext cx="24384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DataCustodian M</a:t>
              </a:r>
            </a:p>
          </p:txBody>
        </p:sp>
        <p:cxnSp>
          <p:nvCxnSpPr>
            <p:cNvPr id="58" name="Straight Arrow Connector 57"/>
            <p:cNvCxnSpPr>
              <a:stCxn id="5" idx="3"/>
              <a:endCxn id="57" idx="1"/>
            </p:cNvCxnSpPr>
            <p:nvPr/>
          </p:nvCxnSpPr>
          <p:spPr>
            <a:xfrm>
              <a:off x="2057400" y="1981200"/>
              <a:ext cx="4191000" cy="4000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8" idx="3"/>
              <a:endCxn id="57" idx="1"/>
            </p:cNvCxnSpPr>
            <p:nvPr/>
          </p:nvCxnSpPr>
          <p:spPr>
            <a:xfrm>
              <a:off x="2209800" y="3581400"/>
              <a:ext cx="4038600" cy="24003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93" name="Rectangle 92"/>
          <p:cNvSpPr/>
          <p:nvPr/>
        </p:nvSpPr>
        <p:spPr>
          <a:xfrm>
            <a:off x="4140764" y="1066800"/>
            <a:ext cx="507436" cy="4800600"/>
          </a:xfrm>
          <a:prstGeom prst="rect">
            <a:avLst/>
          </a:prstGeom>
          <a:ln/>
        </p:spPr>
        <p:style>
          <a:lnRef idx="1">
            <a:schemeClr val="accent3"/>
          </a:lnRef>
          <a:fillRef idx="3">
            <a:schemeClr val="accent3"/>
          </a:fillRef>
          <a:effectRef idx="2">
            <a:schemeClr val="accent3"/>
          </a:effectRef>
          <a:fontRef idx="minor">
            <a:schemeClr val="lt1"/>
          </a:fontRef>
        </p:style>
        <p:txBody>
          <a:bodyPr vert="wordArtVert" anchor="ctr" anchorCtr="0"/>
          <a:lstStyle/>
          <a:p>
            <a:pPr algn="ctr">
              <a:spcBef>
                <a:spcPts val="0"/>
              </a:spcBef>
              <a:spcAft>
                <a:spcPts val="0"/>
              </a:spcAft>
            </a:pPr>
            <a:r>
              <a:rPr lang="en-US" sz="1200" dirty="0" smtClean="0">
                <a:solidFill>
                  <a:schemeClr val="tx2"/>
                </a:solidFill>
              </a:rPr>
              <a:t>A p p l I c a t I o n I n f o r m a t I o n </a:t>
            </a:r>
            <a:endParaRPr lang="en-US" sz="1800" dirty="0">
              <a:solidFill>
                <a:schemeClr val="tx2"/>
              </a:solidFill>
            </a:endParaRPr>
          </a:p>
        </p:txBody>
      </p:sp>
    </p:spTree>
    <p:extLst>
      <p:ext uri="{BB962C8B-B14F-4D97-AF65-F5344CB8AC3E}">
        <p14:creationId xmlns:p14="http://schemas.microsoft.com/office/powerpoint/2010/main" val="34579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ApplicationInformation</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13</a:t>
            </a:fld>
            <a:endParaRPr lang="en-US"/>
          </a:p>
        </p:txBody>
      </p:sp>
      <p:sp>
        <p:nvSpPr>
          <p:cNvPr id="4" name="Rectangle 3"/>
          <p:cNvSpPr/>
          <p:nvPr/>
        </p:nvSpPr>
        <p:spPr>
          <a:xfrm>
            <a:off x="457200" y="6172200"/>
            <a:ext cx="3581400" cy="338554"/>
          </a:xfrm>
          <a:prstGeom prst="rect">
            <a:avLst/>
          </a:prstGeom>
        </p:spPr>
        <p:txBody>
          <a:bodyPr wrap="square">
            <a:spAutoFit/>
          </a:bodyPr>
          <a:lstStyle/>
          <a:p>
            <a:r>
              <a:rPr lang="en-US" sz="1600" dirty="0">
                <a:hlinkClick r:id="rId2"/>
              </a:rPr>
              <a:t>Ref: </a:t>
            </a:r>
            <a:r>
              <a:rPr lang="en-US" sz="1600" dirty="0" smtClean="0">
                <a:hlinkClick r:id="rId2"/>
              </a:rPr>
              <a:t>Authorization.docx Appendix D</a:t>
            </a:r>
            <a:endParaRPr lang="en-US" sz="1600" dirty="0"/>
          </a:p>
        </p:txBody>
      </p:sp>
      <p:sp>
        <p:nvSpPr>
          <p:cNvPr id="6" name="TextBox 5"/>
          <p:cNvSpPr txBox="1"/>
          <p:nvPr/>
        </p:nvSpPr>
        <p:spPr>
          <a:xfrm>
            <a:off x="457201" y="1676400"/>
            <a:ext cx="8534400" cy="3370153"/>
          </a:xfrm>
          <a:prstGeom prst="rect">
            <a:avLst/>
          </a:prstGeom>
          <a:noFill/>
        </p:spPr>
        <p:txBody>
          <a:bodyPr wrap="square" rtlCol="0">
            <a:spAutoFit/>
          </a:bodyPr>
          <a:lstStyle/>
          <a:p>
            <a:pPr marL="342900" indent="-342900">
              <a:spcBef>
                <a:spcPts val="1800"/>
              </a:spcBef>
              <a:buFont typeface="Arial"/>
              <a:buChar char="•"/>
            </a:pPr>
            <a:r>
              <a:rPr lang="en-US" dirty="0" smtClean="0"/>
              <a:t>The result of the registration process is the creation of an ApplicationInformation object (with @40 Attributes)</a:t>
            </a:r>
          </a:p>
          <a:p>
            <a:pPr marL="342900" indent="-342900">
              <a:spcBef>
                <a:spcPts val="1800"/>
              </a:spcBef>
              <a:buFont typeface="Arial"/>
              <a:buChar char="•"/>
            </a:pPr>
            <a:r>
              <a:rPr lang="en-US" dirty="0" smtClean="0"/>
              <a:t>A shared view of the capabilities and relevant endpoints maintained by both parties (the contract b/t the actors)</a:t>
            </a:r>
          </a:p>
          <a:p>
            <a:pPr marL="342900" indent="-342900">
              <a:spcBef>
                <a:spcPts val="1800"/>
              </a:spcBef>
              <a:buFont typeface="Arial"/>
              <a:buChar char="•"/>
            </a:pPr>
            <a:r>
              <a:rPr lang="en-US" dirty="0" smtClean="0"/>
              <a:t>Updates and access (via RESTful https requests) are available. (manageable for dynamic configuration) </a:t>
            </a:r>
          </a:p>
          <a:p>
            <a:pPr marL="342900" indent="-342900">
              <a:spcBef>
                <a:spcPts val="1800"/>
              </a:spcBef>
              <a:buFont typeface="Arial"/>
              <a:buChar char="•"/>
            </a:pPr>
            <a:r>
              <a:rPr lang="en-US" dirty="0" smtClean="0"/>
              <a:t>Detail in </a:t>
            </a:r>
            <a:r>
              <a:rPr lang="en-US" dirty="0" smtClean="0"/>
              <a:t>references</a:t>
            </a:r>
            <a:endParaRPr lang="en-US" sz="2000" dirty="0" smtClean="0"/>
          </a:p>
        </p:txBody>
      </p:sp>
      <p:sp>
        <p:nvSpPr>
          <p:cNvPr id="7" name="Rectangle 6"/>
          <p:cNvSpPr/>
          <p:nvPr/>
        </p:nvSpPr>
        <p:spPr>
          <a:xfrm>
            <a:off x="5943600" y="6172200"/>
            <a:ext cx="2286000" cy="338554"/>
          </a:xfrm>
          <a:prstGeom prst="rect">
            <a:avLst/>
          </a:prstGeom>
        </p:spPr>
        <p:txBody>
          <a:bodyPr wrap="square">
            <a:spAutoFit/>
          </a:bodyPr>
          <a:lstStyle/>
          <a:p>
            <a:r>
              <a:rPr lang="en-US" sz="1600" dirty="0" smtClean="0">
                <a:hlinkClick r:id="rId3"/>
              </a:rPr>
              <a:t>Ref: espiDerived.xsd</a:t>
            </a:r>
            <a:endParaRPr lang="en-US" sz="1600" dirty="0"/>
          </a:p>
        </p:txBody>
      </p:sp>
    </p:spTree>
    <p:extLst>
      <p:ext uri="{BB962C8B-B14F-4D97-AF65-F5344CB8AC3E}">
        <p14:creationId xmlns:p14="http://schemas.microsoft.com/office/powerpoint/2010/main" val="2871795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normAutofit/>
          </a:bodyPr>
          <a:lstStyle/>
          <a:p>
            <a:r>
              <a:rPr lang="en-US" sz="2800" dirty="0" smtClean="0"/>
              <a:t>Green Button Connect My Data Registration</a:t>
            </a:r>
            <a:endParaRPr lang="en-US" sz="28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153400" cy="4953000"/>
          </a:xfrm>
          <a:prstGeom prst="rect">
            <a:avLst/>
          </a:prstGeom>
          <a:solidFill>
            <a:schemeClr val="bg1"/>
          </a:solidFill>
        </p:spPr>
      </p:pic>
      <p:sp>
        <p:nvSpPr>
          <p:cNvPr id="5" name="Rectangle 4"/>
          <p:cNvSpPr/>
          <p:nvPr/>
        </p:nvSpPr>
        <p:spPr>
          <a:xfrm>
            <a:off x="533400" y="6172200"/>
            <a:ext cx="3581400" cy="338554"/>
          </a:xfrm>
          <a:prstGeom prst="rect">
            <a:avLst/>
          </a:prstGeom>
        </p:spPr>
        <p:txBody>
          <a:bodyPr wrap="square">
            <a:spAutoFit/>
          </a:bodyPr>
          <a:lstStyle/>
          <a:p>
            <a:r>
              <a:rPr lang="en-US" sz="1600" dirty="0" smtClean="0">
                <a:hlinkClick r:id="rId3"/>
              </a:rPr>
              <a:t>Ref: Authorization.docx Section </a:t>
            </a:r>
            <a:r>
              <a:rPr lang="en-US" sz="1600" dirty="0" smtClean="0">
                <a:hlinkClick r:id="rId3"/>
              </a:rPr>
              <a:t>2.2</a:t>
            </a:r>
            <a:endParaRPr lang="en-US" sz="1600" dirty="0"/>
          </a:p>
        </p:txBody>
      </p:sp>
    </p:spTree>
    <p:extLst>
      <p:ext uri="{BB962C8B-B14F-4D97-AF65-F5344CB8AC3E}">
        <p14:creationId xmlns:p14="http://schemas.microsoft.com/office/powerpoint/2010/main" val="212657176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sz="3200" dirty="0" smtClean="0"/>
              <a:t>Green Button Connect My Data</a:t>
            </a:r>
            <a:br>
              <a:rPr lang="en-US" sz="3200" dirty="0" smtClean="0"/>
            </a:br>
            <a:r>
              <a:rPr lang="en-US" sz="3200" dirty="0" smtClean="0"/>
              <a:t>Status and Notification</a:t>
            </a:r>
            <a:endParaRPr lang="en-US" sz="3200" dirty="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57200" y="1219200"/>
            <a:ext cx="8229600" cy="4267200"/>
          </a:xfrm>
          <a:prstGeom prst="rect">
            <a:avLst/>
          </a:prstGeom>
        </p:spPr>
      </p:pic>
      <p:sp>
        <p:nvSpPr>
          <p:cNvPr id="4" name="Rectangle 3"/>
          <p:cNvSpPr/>
          <p:nvPr/>
        </p:nvSpPr>
        <p:spPr>
          <a:xfrm>
            <a:off x="457200" y="6172200"/>
            <a:ext cx="3581400" cy="338554"/>
          </a:xfrm>
          <a:prstGeom prst="rect">
            <a:avLst/>
          </a:prstGeom>
        </p:spPr>
        <p:txBody>
          <a:bodyPr wrap="square">
            <a:spAutoFit/>
          </a:bodyPr>
          <a:lstStyle/>
          <a:p>
            <a:r>
              <a:rPr lang="en-US" sz="1600" dirty="0" smtClean="0">
                <a:hlinkClick r:id="rId4"/>
              </a:rPr>
              <a:t>Ref: Authorization.docx Section 2.2.2</a:t>
            </a:r>
            <a:endParaRPr lang="en-US" sz="1600" dirty="0"/>
          </a:p>
        </p:txBody>
      </p:sp>
      <p:sp>
        <p:nvSpPr>
          <p:cNvPr id="3" name="TextBox 2"/>
          <p:cNvSpPr txBox="1"/>
          <p:nvPr/>
        </p:nvSpPr>
        <p:spPr>
          <a:xfrm>
            <a:off x="6324600" y="4876800"/>
            <a:ext cx="2421531" cy="1015663"/>
          </a:xfrm>
          <a:prstGeom prst="rect">
            <a:avLst/>
          </a:prstGeom>
          <a:solidFill>
            <a:schemeClr val="bg1"/>
          </a:solidFill>
          <a:ln>
            <a:solidFill>
              <a:schemeClr val="tx1"/>
            </a:solidFill>
          </a:ln>
        </p:spPr>
        <p:txBody>
          <a:bodyPr wrap="none" rtlCol="0">
            <a:spAutoFit/>
          </a:bodyPr>
          <a:lstStyle/>
          <a:p>
            <a:r>
              <a:rPr lang="en-US" sz="2000" dirty="0" smtClean="0"/>
              <a:t>Status Codes:</a:t>
            </a:r>
          </a:p>
          <a:p>
            <a:pPr lvl="1"/>
            <a:r>
              <a:rPr lang="en-US" sz="2000" dirty="0" smtClean="0"/>
              <a:t>0 = Unavailable </a:t>
            </a:r>
          </a:p>
          <a:p>
            <a:pPr lvl="1"/>
            <a:r>
              <a:rPr lang="en-US" sz="2000" dirty="0" smtClean="0"/>
              <a:t>1 = Normal</a:t>
            </a:r>
          </a:p>
        </p:txBody>
      </p:sp>
      <p:sp>
        <p:nvSpPr>
          <p:cNvPr id="6" name="TextBox 5"/>
          <p:cNvSpPr txBox="1"/>
          <p:nvPr/>
        </p:nvSpPr>
        <p:spPr>
          <a:xfrm>
            <a:off x="457200" y="5257800"/>
            <a:ext cx="430117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800" dirty="0" smtClean="0"/>
              <a:t>Authorization: Bearer {</a:t>
            </a:r>
            <a:r>
              <a:rPr lang="en-US" sz="1800" dirty="0" err="1" smtClean="0"/>
              <a:t>client_access_token</a:t>
            </a:r>
            <a:r>
              <a:rPr lang="en-US" sz="1800" dirty="0" smtClean="0"/>
              <a:t>}</a:t>
            </a:r>
            <a:endParaRPr lang="en-US" sz="1800" dirty="0"/>
          </a:p>
        </p:txBody>
      </p:sp>
    </p:spTree>
    <p:extLst>
      <p:ext uri="{BB962C8B-B14F-4D97-AF65-F5344CB8AC3E}">
        <p14:creationId xmlns:p14="http://schemas.microsoft.com/office/powerpoint/2010/main" val="360181741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62000" y="2819400"/>
            <a:ext cx="8001000" cy="1828800"/>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Third Party Perspective</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16</a:t>
            </a:fld>
            <a:endParaRPr lang="en-US"/>
          </a:p>
        </p:txBody>
      </p:sp>
      <p:sp>
        <p:nvSpPr>
          <p:cNvPr id="4" name="TextBox 3"/>
          <p:cNvSpPr txBox="1"/>
          <p:nvPr/>
        </p:nvSpPr>
        <p:spPr>
          <a:xfrm>
            <a:off x="1219200" y="1371600"/>
            <a:ext cx="6365845" cy="5109091"/>
          </a:xfrm>
          <a:prstGeom prst="rect">
            <a:avLst/>
          </a:prstGeom>
          <a:noFill/>
        </p:spPr>
        <p:txBody>
          <a:bodyPr wrap="none" rtlCol="0">
            <a:spAutoFit/>
          </a:bodyPr>
          <a:lstStyle/>
          <a:p>
            <a:r>
              <a:rPr lang="en-US" dirty="0" smtClean="0"/>
              <a:t>Registration of Third Party </a:t>
            </a:r>
          </a:p>
          <a:p>
            <a:pPr marL="342900" indent="-342900">
              <a:buFont typeface="Arial"/>
              <a:buChar char="•"/>
            </a:pPr>
            <a:r>
              <a:rPr lang="en-US" sz="2000" dirty="0" smtClean="0"/>
              <a:t>Manual and not yet standardized</a:t>
            </a:r>
          </a:p>
          <a:p>
            <a:pPr marL="342900" indent="-342900">
              <a:buFont typeface="Arial"/>
              <a:buChar char="•"/>
            </a:pPr>
            <a:r>
              <a:rPr lang="en-US" sz="2000" dirty="0" smtClean="0"/>
              <a:t>Each Data Custodian will have unique process</a:t>
            </a:r>
          </a:p>
          <a:p>
            <a:pPr marL="342900" indent="-342900">
              <a:buFont typeface="Arial"/>
              <a:buChar char="•"/>
            </a:pPr>
            <a:r>
              <a:rPr lang="en-US" sz="2000" dirty="0" smtClean="0"/>
              <a:t>Moving toward </a:t>
            </a:r>
            <a:r>
              <a:rPr lang="en-US" sz="2000" dirty="0" smtClean="0">
                <a:hlinkClick r:id="rId2" tooltip="http://tools.ietf.org/html/draft-ietf-oauth-dyn-reg-18"/>
              </a:rPr>
              <a:t>OAuth2 Dynamic Client Registration</a:t>
            </a:r>
            <a:endParaRPr lang="en-US" sz="2000" dirty="0" smtClean="0"/>
          </a:p>
          <a:p>
            <a:pPr>
              <a:spcBef>
                <a:spcPts val="1800"/>
              </a:spcBef>
            </a:pPr>
            <a:r>
              <a:rPr lang="en-US" dirty="0" smtClean="0"/>
              <a:t>Authorization of Data Access</a:t>
            </a:r>
            <a:r>
              <a:rPr lang="en-US" dirty="0"/>
              <a:t> </a:t>
            </a:r>
            <a:r>
              <a:rPr lang="en-US" dirty="0">
                <a:latin typeface="Wingdings"/>
                <a:ea typeface="Wingdings"/>
                <a:cs typeface="Wingdings"/>
                <a:sym typeface="Wingdings"/>
              </a:rPr>
              <a:t></a:t>
            </a:r>
            <a:endParaRPr lang="en-US" dirty="0" smtClean="0"/>
          </a:p>
          <a:p>
            <a:pPr marL="342900" indent="-342900">
              <a:buFont typeface="Arial"/>
              <a:buChar char="•"/>
            </a:pPr>
            <a:r>
              <a:rPr lang="en-US" sz="2000" dirty="0" smtClean="0"/>
              <a:t>Individual Retail Customer Accounts </a:t>
            </a:r>
            <a:br>
              <a:rPr lang="en-US" sz="2000" dirty="0" smtClean="0"/>
            </a:br>
            <a:r>
              <a:rPr lang="en-US" sz="2000" dirty="0" smtClean="0"/>
              <a:t>     – single and multiple Usage Points</a:t>
            </a:r>
          </a:p>
          <a:p>
            <a:pPr marL="342900" indent="-342900">
              <a:buFont typeface="Arial"/>
              <a:buChar char="•"/>
            </a:pPr>
            <a:r>
              <a:rPr lang="en-US" sz="2000" dirty="0" smtClean="0"/>
              <a:t>Portfolio of Accounts </a:t>
            </a:r>
          </a:p>
          <a:p>
            <a:pPr marL="342900" indent="-342900">
              <a:buFont typeface="Arial"/>
              <a:buChar char="•"/>
            </a:pPr>
            <a:r>
              <a:rPr lang="en-US" sz="2000" dirty="0" smtClean="0"/>
              <a:t>Scope Parameters</a:t>
            </a:r>
          </a:p>
          <a:p>
            <a:pPr>
              <a:spcBef>
                <a:spcPts val="1800"/>
              </a:spcBef>
            </a:pPr>
            <a:r>
              <a:rPr lang="en-US" dirty="0" smtClean="0"/>
              <a:t>Process of Data Exchange</a:t>
            </a:r>
          </a:p>
          <a:p>
            <a:pPr marL="342900" indent="-342900">
              <a:buFont typeface="Arial"/>
              <a:buChar char="•"/>
            </a:pPr>
            <a:r>
              <a:rPr lang="en-US" sz="2000" dirty="0" smtClean="0"/>
              <a:t>Notifications</a:t>
            </a:r>
          </a:p>
          <a:p>
            <a:pPr marL="342900" indent="-342900">
              <a:buFont typeface="Arial"/>
              <a:buChar char="•"/>
            </a:pPr>
            <a:r>
              <a:rPr lang="en-US" sz="2000" dirty="0" smtClean="0"/>
              <a:t>OAuth2 </a:t>
            </a:r>
            <a:r>
              <a:rPr lang="en-US" sz="2000" dirty="0" err="1" smtClean="0"/>
              <a:t>access_tokens</a:t>
            </a:r>
            <a:endParaRPr lang="en-US" sz="2000" dirty="0" smtClean="0"/>
          </a:p>
          <a:p>
            <a:pPr marL="342900" indent="-342900">
              <a:buFont typeface="Arial"/>
              <a:buChar char="•"/>
            </a:pPr>
            <a:r>
              <a:rPr lang="en-US" sz="2000" dirty="0" smtClean="0"/>
              <a:t>Pull Scenarios</a:t>
            </a:r>
          </a:p>
          <a:p>
            <a:endParaRPr lang="en-US" dirty="0"/>
          </a:p>
        </p:txBody>
      </p:sp>
    </p:spTree>
    <p:extLst>
      <p:ext uri="{BB962C8B-B14F-4D97-AF65-F5344CB8AC3E}">
        <p14:creationId xmlns:p14="http://schemas.microsoft.com/office/powerpoint/2010/main" val="1388692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 of Data Access</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17</a:t>
            </a:fld>
            <a:endParaRPr lang="en-US"/>
          </a:p>
        </p:txBody>
      </p:sp>
      <p:sp>
        <p:nvSpPr>
          <p:cNvPr id="4" name="TextBox 3"/>
          <p:cNvSpPr txBox="1"/>
          <p:nvPr/>
        </p:nvSpPr>
        <p:spPr>
          <a:xfrm>
            <a:off x="1219200" y="1371600"/>
            <a:ext cx="6776214" cy="4493538"/>
          </a:xfrm>
          <a:prstGeom prst="rect">
            <a:avLst/>
          </a:prstGeom>
          <a:noFill/>
        </p:spPr>
        <p:txBody>
          <a:bodyPr wrap="none" rtlCol="0">
            <a:spAutoFit/>
          </a:bodyPr>
          <a:lstStyle/>
          <a:p>
            <a:r>
              <a:rPr lang="en-US" dirty="0" smtClean="0"/>
              <a:t>OAuth2 Authorization Patterns</a:t>
            </a:r>
          </a:p>
          <a:p>
            <a:pPr marL="342900" indent="-342900">
              <a:buFont typeface="Arial"/>
              <a:buChar char="•"/>
            </a:pPr>
            <a:r>
              <a:rPr lang="en-US" sz="2000" dirty="0" smtClean="0"/>
              <a:t>Using </a:t>
            </a:r>
            <a:r>
              <a:rPr lang="en-US" sz="2000" dirty="0" err="1" smtClean="0"/>
              <a:t>client_credential</a:t>
            </a:r>
            <a:r>
              <a:rPr lang="en-US" sz="2000" dirty="0" smtClean="0"/>
              <a:t> and authorization access codes</a:t>
            </a:r>
          </a:p>
          <a:p>
            <a:pPr marL="342900" indent="-342900">
              <a:buFont typeface="Arial"/>
              <a:buChar char="•"/>
            </a:pPr>
            <a:r>
              <a:rPr lang="en-US" sz="2000" dirty="0" smtClean="0"/>
              <a:t>OAuth2 scope negotiation</a:t>
            </a:r>
          </a:p>
          <a:p>
            <a:pPr>
              <a:spcBef>
                <a:spcPts val="1800"/>
              </a:spcBef>
            </a:pPr>
            <a:r>
              <a:rPr lang="en-US" dirty="0" smtClean="0"/>
              <a:t>Authorization of Data Access</a:t>
            </a:r>
          </a:p>
          <a:p>
            <a:pPr marL="342900" indent="-342900">
              <a:buFont typeface="Arial"/>
              <a:buChar char="•"/>
            </a:pPr>
            <a:r>
              <a:rPr lang="en-US" sz="2000" dirty="0" smtClean="0"/>
              <a:t>Single Retail Customer/</a:t>
            </a:r>
            <a:r>
              <a:rPr lang="en-US" sz="2000" dirty="0" err="1" smtClean="0"/>
              <a:t>UsagePoint</a:t>
            </a:r>
            <a:endParaRPr lang="en-US" sz="2000" dirty="0" smtClean="0"/>
          </a:p>
          <a:p>
            <a:pPr marL="342900" indent="-342900">
              <a:buFont typeface="Arial"/>
              <a:buChar char="•"/>
            </a:pPr>
            <a:r>
              <a:rPr lang="en-US" sz="2000" dirty="0" smtClean="0"/>
              <a:t>Message Patterns</a:t>
            </a:r>
          </a:p>
          <a:p>
            <a:pPr marL="342900" indent="-342900">
              <a:buFont typeface="Arial"/>
              <a:buChar char="•"/>
            </a:pPr>
            <a:r>
              <a:rPr lang="en-US" sz="2000" dirty="0" smtClean="0"/>
              <a:t>Scope Parameters</a:t>
            </a:r>
          </a:p>
          <a:p>
            <a:pPr>
              <a:spcBef>
                <a:spcPts val="1800"/>
              </a:spcBef>
            </a:pPr>
            <a:r>
              <a:rPr lang="en-US" dirty="0" smtClean="0"/>
              <a:t>Scope parameter details</a:t>
            </a:r>
          </a:p>
          <a:p>
            <a:pPr marL="342900" indent="-342900">
              <a:buFont typeface="Arial"/>
              <a:buChar char="•"/>
            </a:pPr>
            <a:r>
              <a:rPr lang="en-US" sz="2000" dirty="0" smtClean="0"/>
              <a:t>Resource Terms</a:t>
            </a:r>
          </a:p>
          <a:p>
            <a:pPr marL="342900" indent="-342900">
              <a:buFont typeface="Arial"/>
              <a:buChar char="•"/>
            </a:pPr>
            <a:r>
              <a:rPr lang="en-US" sz="2000" dirty="0" smtClean="0"/>
              <a:t>Function Blocks supported</a:t>
            </a:r>
          </a:p>
          <a:p>
            <a:pPr marL="342900" indent="-342900">
              <a:buFont typeface="Arial"/>
              <a:buChar char="•"/>
            </a:pPr>
            <a:r>
              <a:rPr lang="en-US" sz="2000" dirty="0" smtClean="0"/>
              <a:t>Kinds of Data (Intervals</a:t>
            </a:r>
            <a:r>
              <a:rPr lang="en-US" sz="2000" dirty="0"/>
              <a:t>, durations, </a:t>
            </a:r>
            <a:r>
              <a:rPr lang="en-US" sz="2000" dirty="0" smtClean="0"/>
              <a:t>…)</a:t>
            </a:r>
          </a:p>
          <a:p>
            <a:endParaRPr lang="en-US" dirty="0"/>
          </a:p>
        </p:txBody>
      </p:sp>
    </p:spTree>
    <p:extLst>
      <p:ext uri="{BB962C8B-B14F-4D97-AF65-F5344CB8AC3E}">
        <p14:creationId xmlns:p14="http://schemas.microsoft.com/office/powerpoint/2010/main" val="403173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r>
              <a:rPr lang="en-US" dirty="0" smtClean="0"/>
              <a:t>Green Button Connect My Data</a:t>
            </a:r>
            <a:br>
              <a:rPr lang="en-US" dirty="0" smtClean="0"/>
            </a:br>
            <a:r>
              <a:rPr lang="en-US" dirty="0" smtClean="0"/>
              <a:t>User Experience Guidelines</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066800" y="1447800"/>
            <a:ext cx="7010400" cy="4419600"/>
          </a:xfrm>
          <a:prstGeom prst="rect">
            <a:avLst/>
          </a:prstGeom>
        </p:spPr>
      </p:pic>
      <p:sp>
        <p:nvSpPr>
          <p:cNvPr id="5" name="Rectangle 4"/>
          <p:cNvSpPr/>
          <p:nvPr/>
        </p:nvSpPr>
        <p:spPr>
          <a:xfrm>
            <a:off x="457200" y="6172200"/>
            <a:ext cx="3581400" cy="338554"/>
          </a:xfrm>
          <a:prstGeom prst="rect">
            <a:avLst/>
          </a:prstGeom>
        </p:spPr>
        <p:txBody>
          <a:bodyPr wrap="square">
            <a:spAutoFit/>
          </a:bodyPr>
          <a:lstStyle/>
          <a:p>
            <a:r>
              <a:rPr lang="en-US" sz="1600" dirty="0" smtClean="0">
                <a:hlinkClick r:id="rId3"/>
              </a:rPr>
              <a:t>Ref: Authorization.docx Section 2.3.2</a:t>
            </a:r>
            <a:endParaRPr lang="en-US" sz="1600" dirty="0"/>
          </a:p>
        </p:txBody>
      </p:sp>
    </p:spTree>
    <p:extLst>
      <p:ext uri="{BB962C8B-B14F-4D97-AF65-F5344CB8AC3E}">
        <p14:creationId xmlns:p14="http://schemas.microsoft.com/office/powerpoint/2010/main" val="2364628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sz="3200" dirty="0" smtClean="0"/>
              <a:t>Green Button Connect My Data</a:t>
            </a:r>
            <a:br>
              <a:rPr lang="en-US" sz="3200" dirty="0" smtClean="0"/>
            </a:br>
            <a:r>
              <a:rPr lang="en-US" sz="3200" dirty="0" err="1" smtClean="0"/>
              <a:t>RetailCustomer</a:t>
            </a:r>
            <a:r>
              <a:rPr lang="en-US" sz="3200" dirty="0" smtClean="0"/>
              <a:t> Authorization</a:t>
            </a:r>
            <a:endParaRPr lang="en-US" sz="32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81000" y="1143000"/>
            <a:ext cx="8001000" cy="5410200"/>
          </a:xfrm>
          <a:prstGeom prst="rect">
            <a:avLst/>
          </a:prstGeom>
        </p:spPr>
      </p:pic>
      <p:sp>
        <p:nvSpPr>
          <p:cNvPr id="5" name="Rectangle 4"/>
          <p:cNvSpPr/>
          <p:nvPr/>
        </p:nvSpPr>
        <p:spPr>
          <a:xfrm>
            <a:off x="457200" y="6172200"/>
            <a:ext cx="3581400" cy="338554"/>
          </a:xfrm>
          <a:prstGeom prst="rect">
            <a:avLst/>
          </a:prstGeom>
        </p:spPr>
        <p:txBody>
          <a:bodyPr wrap="square">
            <a:spAutoFit/>
          </a:bodyPr>
          <a:lstStyle/>
          <a:p>
            <a:r>
              <a:rPr lang="en-US" sz="1600" dirty="0" smtClean="0">
                <a:hlinkClick r:id="rId3"/>
              </a:rPr>
              <a:t>Ref: Authorization.docx Section 2.3.2</a:t>
            </a:r>
            <a:endParaRPr lang="en-US" sz="1600" dirty="0"/>
          </a:p>
        </p:txBody>
      </p:sp>
    </p:spTree>
    <p:extLst>
      <p:ext uri="{BB962C8B-B14F-4D97-AF65-F5344CB8AC3E}">
        <p14:creationId xmlns:p14="http://schemas.microsoft.com/office/powerpoint/2010/main" val="18044063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5052" y="420111"/>
            <a:ext cx="8888948" cy="1713489"/>
          </a:xfrm>
        </p:spPr>
        <p:txBody>
          <a:bodyPr>
            <a:noAutofit/>
          </a:bodyPr>
          <a:lstStyle/>
          <a:p>
            <a:r>
              <a:rPr lang="en-US" sz="5400" dirty="0"/>
              <a:t>Green Button Technology</a:t>
            </a:r>
          </a:p>
        </p:txBody>
      </p:sp>
      <p:sp>
        <p:nvSpPr>
          <p:cNvPr id="7" name="Text Placeholder 5"/>
          <p:cNvSpPr>
            <a:spLocks noGrp="1"/>
          </p:cNvSpPr>
          <p:nvPr>
            <p:ph type="body" idx="1"/>
          </p:nvPr>
        </p:nvSpPr>
        <p:spPr>
          <a:xfrm>
            <a:off x="838200" y="2362200"/>
            <a:ext cx="7599363" cy="2667000"/>
          </a:xfrm>
        </p:spPr>
        <p:txBody>
          <a:bodyPr>
            <a:normAutofit fontScale="92500" lnSpcReduction="20000"/>
          </a:bodyPr>
          <a:lstStyle/>
          <a:p>
            <a:r>
              <a:rPr lang="en-US" sz="3600" dirty="0">
                <a:solidFill>
                  <a:srgbClr val="003399"/>
                </a:solidFill>
              </a:rPr>
              <a:t>– </a:t>
            </a:r>
            <a:r>
              <a:rPr lang="en-US" sz="3600" dirty="0" smtClean="0">
                <a:solidFill>
                  <a:srgbClr val="003399"/>
                </a:solidFill>
              </a:rPr>
              <a:t>Consistency </a:t>
            </a:r>
          </a:p>
          <a:p>
            <a:endParaRPr lang="en-US" sz="3600" dirty="0" smtClean="0">
              <a:solidFill>
                <a:srgbClr val="003399"/>
              </a:solidFill>
            </a:endParaRPr>
          </a:p>
          <a:p>
            <a:r>
              <a:rPr lang="en-US" sz="3600" dirty="0">
                <a:solidFill>
                  <a:srgbClr val="003399"/>
                </a:solidFill>
              </a:rPr>
              <a:t> </a:t>
            </a:r>
            <a:r>
              <a:rPr lang="en-US" sz="3600" dirty="0" smtClean="0">
                <a:solidFill>
                  <a:srgbClr val="003399"/>
                </a:solidFill>
              </a:rPr>
              <a:t>      – Interoperability </a:t>
            </a:r>
          </a:p>
          <a:p>
            <a:endParaRPr lang="en-US" sz="3600" dirty="0" smtClean="0">
              <a:solidFill>
                <a:srgbClr val="003399"/>
              </a:solidFill>
            </a:endParaRPr>
          </a:p>
          <a:p>
            <a:r>
              <a:rPr lang="en-US" sz="3600" dirty="0">
                <a:solidFill>
                  <a:srgbClr val="003399"/>
                </a:solidFill>
              </a:rPr>
              <a:t> </a:t>
            </a:r>
            <a:r>
              <a:rPr lang="en-US" sz="3600" dirty="0" smtClean="0">
                <a:solidFill>
                  <a:srgbClr val="003399"/>
                </a:solidFill>
              </a:rPr>
              <a:t>			– Scaling to Market</a:t>
            </a:r>
            <a:endParaRPr lang="en-US" sz="3600" dirty="0">
              <a:solidFill>
                <a:srgbClr val="003399"/>
              </a:solidFill>
            </a:endParaRPr>
          </a:p>
        </p:txBody>
      </p:sp>
    </p:spTree>
    <p:extLst>
      <p:ext uri="{BB962C8B-B14F-4D97-AF65-F5344CB8AC3E}">
        <p14:creationId xmlns:p14="http://schemas.microsoft.com/office/powerpoint/2010/main" val="93672685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sz="3200" dirty="0" smtClean="0"/>
              <a:t>Green Button Connect My Data</a:t>
            </a:r>
            <a:br>
              <a:rPr lang="en-US" sz="3200" dirty="0" smtClean="0"/>
            </a:br>
            <a:r>
              <a:rPr lang="en-US" sz="3200" dirty="0" err="1" smtClean="0"/>
              <a:t>RetailCustomer</a:t>
            </a:r>
            <a:r>
              <a:rPr lang="en-US" sz="3200" dirty="0" smtClean="0"/>
              <a:t> Authorization</a:t>
            </a:r>
            <a:endParaRPr lang="en-US" sz="32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04800" y="1143000"/>
            <a:ext cx="8686800" cy="5181600"/>
          </a:xfrm>
          <a:prstGeom prst="rect">
            <a:avLst/>
          </a:prstGeom>
        </p:spPr>
      </p:pic>
      <p:sp>
        <p:nvSpPr>
          <p:cNvPr id="4" name="Rectangle 3"/>
          <p:cNvSpPr/>
          <p:nvPr/>
        </p:nvSpPr>
        <p:spPr>
          <a:xfrm>
            <a:off x="457200" y="5986046"/>
            <a:ext cx="3581400" cy="338554"/>
          </a:xfrm>
          <a:prstGeom prst="rect">
            <a:avLst/>
          </a:prstGeom>
        </p:spPr>
        <p:txBody>
          <a:bodyPr wrap="square">
            <a:spAutoFit/>
          </a:bodyPr>
          <a:lstStyle/>
          <a:p>
            <a:r>
              <a:rPr lang="en-US" sz="1600" dirty="0" smtClean="0">
                <a:hlinkClick r:id="rId3"/>
              </a:rPr>
              <a:t>Ref: Authorization.docx Section 2.3.2</a:t>
            </a:r>
            <a:endParaRPr lang="en-US" sz="1600" dirty="0"/>
          </a:p>
        </p:txBody>
      </p:sp>
    </p:spTree>
    <p:extLst>
      <p:ext uri="{BB962C8B-B14F-4D97-AF65-F5344CB8AC3E}">
        <p14:creationId xmlns:p14="http://schemas.microsoft.com/office/powerpoint/2010/main" val="3954516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646" y="76200"/>
            <a:ext cx="7981229" cy="1143000"/>
          </a:xfrm>
        </p:spPr>
        <p:txBody>
          <a:bodyPr/>
          <a:lstStyle/>
          <a:p>
            <a:r>
              <a:rPr lang="en-US" dirty="0" smtClean="0"/>
              <a:t>Access Tokens Obtained</a:t>
            </a:r>
            <a:endParaRPr lang="en-US" dirty="0"/>
          </a:p>
        </p:txBody>
      </p:sp>
      <p:sp>
        <p:nvSpPr>
          <p:cNvPr id="4" name="Rectangle 3"/>
          <p:cNvSpPr/>
          <p:nvPr/>
        </p:nvSpPr>
        <p:spPr>
          <a:xfrm>
            <a:off x="457200" y="1143000"/>
            <a:ext cx="8610600" cy="5253426"/>
          </a:xfrm>
          <a:prstGeom prst="rect">
            <a:avLst/>
          </a:prstGeom>
        </p:spPr>
        <p:txBody>
          <a:bodyPr wrap="square" lIns="0" tIns="0" rIns="0" bIns="0">
            <a:spAutoFit/>
          </a:bodyPr>
          <a:lstStyle/>
          <a:p>
            <a:pPr>
              <a:lnSpc>
                <a:spcPct val="115000"/>
              </a:lnSpc>
              <a:spcAft>
                <a:spcPts val="1000"/>
              </a:spcAft>
            </a:pPr>
            <a:r>
              <a:rPr lang="en-US" sz="2000" b="1" dirty="0" err="1" smtClean="0"/>
              <a:t>access_token</a:t>
            </a:r>
            <a:r>
              <a:rPr lang="en-US" sz="2000" dirty="0" smtClean="0"/>
              <a:t>: allocated by </a:t>
            </a:r>
            <a:r>
              <a:rPr lang="en-US" sz="2000" dirty="0" err="1" smtClean="0"/>
              <a:t>datacustodian</a:t>
            </a:r>
            <a:r>
              <a:rPr lang="en-US" sz="2000" dirty="0" smtClean="0"/>
              <a:t> for individual account authorizations</a:t>
            </a:r>
          </a:p>
          <a:p>
            <a:pPr>
              <a:lnSpc>
                <a:spcPct val="115000"/>
              </a:lnSpc>
              <a:spcAft>
                <a:spcPts val="1000"/>
              </a:spcAft>
            </a:pPr>
            <a:r>
              <a:rPr lang="en-US" sz="2000" b="1" dirty="0" err="1" smtClean="0"/>
              <a:t>refresh_token</a:t>
            </a:r>
            <a:r>
              <a:rPr lang="en-US" sz="2000" dirty="0" smtClean="0"/>
              <a:t>: allocated at the time of authorization and used to renew an </a:t>
            </a:r>
            <a:r>
              <a:rPr lang="en-US" sz="2000" dirty="0" err="1" smtClean="0"/>
              <a:t>access_token</a:t>
            </a:r>
            <a:endParaRPr lang="en-US" sz="2000" dirty="0"/>
          </a:p>
          <a:p>
            <a:pPr>
              <a:lnSpc>
                <a:spcPct val="115000"/>
              </a:lnSpc>
              <a:spcAft>
                <a:spcPts val="1000"/>
              </a:spcAft>
            </a:pPr>
            <a:r>
              <a:rPr lang="en-US" sz="2000" dirty="0" smtClean="0"/>
              <a:t>Note </a:t>
            </a:r>
            <a:r>
              <a:rPr lang="en-US" sz="2000" dirty="0"/>
              <a:t>that access tokens are entirely under the control of the Data Custodian which can determine the life cycle of the access tokens and refresh tokens. The Authorized Third Party is required to react to the changes in the access token and/or refresh token as they occur. </a:t>
            </a:r>
            <a:endParaRPr lang="en-US" sz="2000" b="1" dirty="0">
              <a:ea typeface="Calibri"/>
              <a:cs typeface="Times New Roman"/>
            </a:endParaRPr>
          </a:p>
          <a:p>
            <a:pPr>
              <a:lnSpc>
                <a:spcPct val="115000"/>
              </a:lnSpc>
              <a:spcAft>
                <a:spcPts val="1000"/>
              </a:spcAft>
            </a:pPr>
            <a:r>
              <a:rPr lang="en-US" sz="2000" b="1" dirty="0" smtClean="0">
                <a:ea typeface="Calibri"/>
                <a:cs typeface="Times New Roman"/>
              </a:rPr>
              <a:t>Use:</a:t>
            </a:r>
            <a:endParaRPr lang="en-US" sz="2000" b="1" dirty="0">
              <a:ea typeface="Calibri"/>
              <a:cs typeface="Times New Roman"/>
            </a:endParaRPr>
          </a:p>
          <a:p>
            <a:pPr lvl="1"/>
            <a:r>
              <a:rPr lang="en-US" sz="2000" dirty="0"/>
              <a:t>GET {</a:t>
            </a:r>
            <a:r>
              <a:rPr lang="en-US" sz="2000" dirty="0" err="1"/>
              <a:t>ResourcePath</a:t>
            </a:r>
            <a:r>
              <a:rPr lang="en-US" sz="2000" dirty="0"/>
              <a:t>}&lt;resource&gt;/{</a:t>
            </a:r>
            <a:r>
              <a:rPr lang="en-US" sz="2000" dirty="0" err="1"/>
              <a:t>ResourceID</a:t>
            </a:r>
            <a:r>
              <a:rPr lang="en-US" sz="2000" dirty="0"/>
              <a:t>} HTTP/1.1</a:t>
            </a:r>
          </a:p>
          <a:p>
            <a:pPr lvl="1"/>
            <a:r>
              <a:rPr lang="en-US" sz="2000" dirty="0"/>
              <a:t>Host: {</a:t>
            </a:r>
            <a:r>
              <a:rPr lang="en-US" sz="2000" dirty="0" err="1"/>
              <a:t>ResourceServer</a:t>
            </a:r>
            <a:r>
              <a:rPr lang="en-US" sz="2000" dirty="0"/>
              <a:t>}</a:t>
            </a:r>
          </a:p>
          <a:p>
            <a:pPr lvl="1"/>
            <a:r>
              <a:rPr lang="en-US" sz="2000" dirty="0"/>
              <a:t>Content-Type: application/</a:t>
            </a:r>
            <a:r>
              <a:rPr lang="en-US" sz="2000" dirty="0" err="1"/>
              <a:t>atom+xml</a:t>
            </a:r>
            <a:r>
              <a:rPr lang="en-US" sz="2000" dirty="0"/>
              <a:t> </a:t>
            </a:r>
          </a:p>
          <a:p>
            <a:pPr lvl="1"/>
            <a:r>
              <a:rPr lang="en-US" sz="2000" dirty="0"/>
              <a:t>Authorization: Bearer {</a:t>
            </a:r>
            <a:r>
              <a:rPr lang="en-US" sz="2000" dirty="0" err="1"/>
              <a:t>AccessToken</a:t>
            </a:r>
            <a:r>
              <a:rPr lang="en-US" sz="2000" dirty="0"/>
              <a:t>} </a:t>
            </a:r>
          </a:p>
          <a:p>
            <a:pPr>
              <a:lnSpc>
                <a:spcPct val="115000"/>
              </a:lnSpc>
              <a:spcAft>
                <a:spcPts val="1000"/>
              </a:spcAft>
            </a:pPr>
            <a:endParaRPr lang="en-US" sz="2000" b="1" dirty="0">
              <a:ea typeface="Calibri"/>
              <a:cs typeface="Times New Roman"/>
            </a:endParaRPr>
          </a:p>
        </p:txBody>
      </p:sp>
      <p:sp>
        <p:nvSpPr>
          <p:cNvPr id="5" name="Rectangle 4"/>
          <p:cNvSpPr/>
          <p:nvPr/>
        </p:nvSpPr>
        <p:spPr>
          <a:xfrm>
            <a:off x="457200" y="6096000"/>
            <a:ext cx="3581400" cy="338554"/>
          </a:xfrm>
          <a:prstGeom prst="rect">
            <a:avLst/>
          </a:prstGeom>
        </p:spPr>
        <p:txBody>
          <a:bodyPr wrap="square">
            <a:spAutoFit/>
          </a:bodyPr>
          <a:lstStyle/>
          <a:p>
            <a:r>
              <a:rPr lang="en-US" sz="1600" dirty="0">
                <a:hlinkClick r:id="rId2"/>
              </a:rPr>
              <a:t>Ref: </a:t>
            </a:r>
            <a:r>
              <a:rPr lang="en-US" sz="1600" dirty="0" smtClean="0">
                <a:hlinkClick r:id="rId2"/>
              </a:rPr>
              <a:t>Authorization.docx Section 1.2.2</a:t>
            </a:r>
            <a:endParaRPr lang="en-US" sz="1600" dirty="0"/>
          </a:p>
        </p:txBody>
      </p:sp>
    </p:spTree>
    <p:extLst>
      <p:ext uri="{BB962C8B-B14F-4D97-AF65-F5344CB8AC3E}">
        <p14:creationId xmlns:p14="http://schemas.microsoft.com/office/powerpoint/2010/main" val="3167750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 and Multiple Accounts</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22</a:t>
            </a:fld>
            <a:endParaRPr lang="en-US"/>
          </a:p>
        </p:txBody>
      </p:sp>
      <p:sp>
        <p:nvSpPr>
          <p:cNvPr id="4" name="TextBox 3"/>
          <p:cNvSpPr txBox="1"/>
          <p:nvPr/>
        </p:nvSpPr>
        <p:spPr>
          <a:xfrm>
            <a:off x="914400" y="1219200"/>
            <a:ext cx="4570257" cy="1015663"/>
          </a:xfrm>
          <a:prstGeom prst="rect">
            <a:avLst/>
          </a:prstGeom>
          <a:noFill/>
        </p:spPr>
        <p:txBody>
          <a:bodyPr wrap="none" rtlCol="0">
            <a:spAutoFit/>
          </a:bodyPr>
          <a:lstStyle/>
          <a:p>
            <a:r>
              <a:rPr lang="en-US" sz="2000" dirty="0" smtClean="0"/>
              <a:t>Work is currently underway: </a:t>
            </a:r>
            <a:r>
              <a:rPr lang="en-US" sz="2000" dirty="0" err="1" smtClean="0">
                <a:hlinkClick r:id="rId2"/>
              </a:rPr>
              <a:t>OpenADE</a:t>
            </a:r>
            <a:endParaRPr lang="en-US" sz="2000" dirty="0" smtClean="0"/>
          </a:p>
          <a:p>
            <a:pPr marL="342900" indent="-342900">
              <a:buFont typeface="Arial"/>
              <a:buChar char="•"/>
            </a:pPr>
            <a:r>
              <a:rPr lang="en-US" sz="2000" dirty="0" smtClean="0"/>
              <a:t>To extend the information model</a:t>
            </a:r>
          </a:p>
          <a:p>
            <a:pPr marL="342900" indent="-342900">
              <a:buFont typeface="Arial"/>
              <a:buChar char="•"/>
            </a:pPr>
            <a:r>
              <a:rPr lang="en-US" sz="2000" dirty="0" smtClean="0"/>
              <a:t>Insure PII integrity of ESPI</a:t>
            </a:r>
            <a:endParaRPr lang="en-US" dirty="0"/>
          </a:p>
        </p:txBody>
      </p:sp>
      <p:grpSp>
        <p:nvGrpSpPr>
          <p:cNvPr id="36" name="Group 35"/>
          <p:cNvGrpSpPr/>
          <p:nvPr/>
        </p:nvGrpSpPr>
        <p:grpSpPr>
          <a:xfrm>
            <a:off x="609600" y="2286000"/>
            <a:ext cx="8382000" cy="3886200"/>
            <a:chOff x="70942" y="1371600"/>
            <a:chExt cx="9084340" cy="5372317"/>
          </a:xfrm>
        </p:grpSpPr>
        <p:grpSp>
          <p:nvGrpSpPr>
            <p:cNvPr id="5" name="Group 4"/>
            <p:cNvGrpSpPr/>
            <p:nvPr/>
          </p:nvGrpSpPr>
          <p:grpSpPr>
            <a:xfrm>
              <a:off x="70942" y="4762716"/>
              <a:ext cx="1531327" cy="1981201"/>
              <a:chOff x="6563458" y="1828799"/>
              <a:chExt cx="1531327" cy="1981201"/>
            </a:xfrm>
          </p:grpSpPr>
          <p:sp>
            <p:nvSpPr>
              <p:cNvPr id="6" name="Rectangle 5"/>
              <p:cNvSpPr/>
              <p:nvPr/>
            </p:nvSpPr>
            <p:spPr>
              <a:xfrm>
                <a:off x="6563458" y="1828799"/>
                <a:ext cx="1531327" cy="1981201"/>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en-US" sz="1200" dirty="0" smtClean="0"/>
                  <a:t>Key</a:t>
                </a:r>
                <a:endParaRPr lang="en-US" sz="1200" dirty="0"/>
              </a:p>
            </p:txBody>
          </p:sp>
          <p:sp>
            <p:nvSpPr>
              <p:cNvPr id="7" name="Rounded Rectangle 6"/>
              <p:cNvSpPr/>
              <p:nvPr/>
            </p:nvSpPr>
            <p:spPr>
              <a:xfrm>
                <a:off x="6814039" y="2051538"/>
                <a:ext cx="1058008" cy="44547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smtClean="0"/>
                  <a:t>New Resource</a:t>
                </a:r>
                <a:endParaRPr lang="en-US" sz="1050" b="1" dirty="0"/>
              </a:p>
            </p:txBody>
          </p:sp>
          <p:sp>
            <p:nvSpPr>
              <p:cNvPr id="8" name="Rounded Rectangle 7"/>
              <p:cNvSpPr/>
              <p:nvPr/>
            </p:nvSpPr>
            <p:spPr>
              <a:xfrm>
                <a:off x="6814039" y="2617578"/>
                <a:ext cx="1058008" cy="4454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smtClean="0"/>
                  <a:t>Existing Resource</a:t>
                </a:r>
                <a:endParaRPr lang="en-US" sz="1050" b="1" dirty="0"/>
              </a:p>
            </p:txBody>
          </p:sp>
          <p:sp>
            <p:nvSpPr>
              <p:cNvPr id="9" name="Rounded Rectangle 8"/>
              <p:cNvSpPr/>
              <p:nvPr/>
            </p:nvSpPr>
            <p:spPr>
              <a:xfrm>
                <a:off x="6828692" y="3200400"/>
                <a:ext cx="1058008" cy="445477"/>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200" b="1" dirty="0" smtClean="0">
                    <a:solidFill>
                      <a:schemeClr val="dk1"/>
                    </a:solidFill>
                  </a:rPr>
                  <a:t>Non-Resource Class</a:t>
                </a:r>
              </a:p>
            </p:txBody>
          </p:sp>
        </p:grpSp>
        <p:sp>
          <p:nvSpPr>
            <p:cNvPr id="10" name="TextBox 9"/>
            <p:cNvSpPr txBox="1"/>
            <p:nvPr/>
          </p:nvSpPr>
          <p:spPr>
            <a:xfrm>
              <a:off x="2358659" y="5725423"/>
              <a:ext cx="5848350" cy="738664"/>
            </a:xfrm>
            <a:prstGeom prst="rect">
              <a:avLst/>
            </a:prstGeom>
            <a:noFill/>
          </p:spPr>
          <p:txBody>
            <a:bodyPr wrap="square" rtlCol="0">
              <a:spAutoFit/>
            </a:bodyPr>
            <a:lstStyle/>
            <a:p>
              <a:r>
                <a:rPr lang="en-US" sz="1400" b="1" dirty="0" smtClean="0">
                  <a:solidFill>
                    <a:srgbClr val="0B5D73"/>
                  </a:solidFill>
                  <a:latin typeface="Arial"/>
                  <a:ea typeface="+mj-ea"/>
                  <a:cs typeface="Arial"/>
                </a:rPr>
                <a:t>*This </a:t>
              </a:r>
              <a:r>
                <a:rPr lang="en-US" sz="1400" b="1" dirty="0">
                  <a:solidFill>
                    <a:srgbClr val="0B5D73"/>
                  </a:solidFill>
                  <a:latin typeface="Arial"/>
                  <a:ea typeface="+mj-ea"/>
                  <a:cs typeface="Arial"/>
                </a:rPr>
                <a:t>data structure is to be developed on an aggressive schedule based on </a:t>
              </a:r>
              <a:r>
                <a:rPr lang="en-US" sz="1400" b="1" dirty="0" err="1">
                  <a:solidFill>
                    <a:srgbClr val="0B5D73"/>
                  </a:solidFill>
                  <a:latin typeface="Arial"/>
                  <a:ea typeface="+mj-ea"/>
                  <a:cs typeface="Arial"/>
                </a:rPr>
                <a:t>HelpDesk</a:t>
              </a:r>
              <a:r>
                <a:rPr lang="en-US" sz="1400" b="1" dirty="0">
                  <a:solidFill>
                    <a:srgbClr val="0B5D73"/>
                  </a:solidFill>
                  <a:latin typeface="Arial"/>
                  <a:ea typeface="+mj-ea"/>
                  <a:cs typeface="Arial"/>
                </a:rPr>
                <a:t> issue #83 and PAP10 NAESB </a:t>
              </a:r>
              <a:r>
                <a:rPr lang="en-US" sz="1400" b="1" dirty="0" err="1">
                  <a:solidFill>
                    <a:srgbClr val="0B5D73"/>
                  </a:solidFill>
                  <a:latin typeface="Arial"/>
                  <a:ea typeface="+mj-ea"/>
                  <a:cs typeface="Arial"/>
                </a:rPr>
                <a:t>Std</a:t>
              </a:r>
              <a:r>
                <a:rPr lang="en-US" sz="1400" b="1" dirty="0">
                  <a:solidFill>
                    <a:srgbClr val="0B5D73"/>
                  </a:solidFill>
                  <a:latin typeface="Arial"/>
                  <a:ea typeface="+mj-ea"/>
                  <a:cs typeface="Arial"/>
                </a:rPr>
                <a:t> </a:t>
              </a:r>
              <a:r>
                <a:rPr lang="en-US" sz="1400" b="1" dirty="0" smtClean="0">
                  <a:solidFill>
                    <a:srgbClr val="0B5D73"/>
                  </a:solidFill>
                  <a:latin typeface="Arial"/>
                  <a:ea typeface="+mj-ea"/>
                  <a:cs typeface="Arial"/>
                </a:rPr>
                <a:t>REQ.18. No single API request can retrieve both PII and Anonymous data</a:t>
              </a:r>
              <a:endParaRPr lang="en-US" sz="1400" b="1" dirty="0">
                <a:solidFill>
                  <a:srgbClr val="0B5D73"/>
                </a:solidFill>
                <a:latin typeface="Arial"/>
                <a:ea typeface="+mj-ea"/>
                <a:cs typeface="Arial"/>
              </a:endParaRPr>
            </a:p>
          </p:txBody>
        </p:sp>
        <p:sp>
          <p:nvSpPr>
            <p:cNvPr id="11" name="Rounded Rectangle 10"/>
            <p:cNvSpPr/>
            <p:nvPr/>
          </p:nvSpPr>
          <p:spPr>
            <a:xfrm>
              <a:off x="1424477" y="1987747"/>
              <a:ext cx="1267817" cy="5338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t>RetailCustomer</a:t>
              </a:r>
              <a:endParaRPr lang="en-US" sz="1400" b="1" dirty="0"/>
            </a:p>
          </p:txBody>
        </p:sp>
        <p:sp>
          <p:nvSpPr>
            <p:cNvPr id="12" name="Rounded Rectangle 11"/>
            <p:cNvSpPr/>
            <p:nvPr/>
          </p:nvSpPr>
          <p:spPr>
            <a:xfrm>
              <a:off x="6228837" y="2254655"/>
              <a:ext cx="1267817" cy="533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t>UsagePoint</a:t>
              </a:r>
              <a:endParaRPr lang="en-US" sz="1400" b="1" dirty="0"/>
            </a:p>
          </p:txBody>
        </p:sp>
        <p:sp>
          <p:nvSpPr>
            <p:cNvPr id="13" name="Rounded Rectangle 12"/>
            <p:cNvSpPr/>
            <p:nvPr/>
          </p:nvSpPr>
          <p:spPr>
            <a:xfrm>
              <a:off x="4961020" y="3322291"/>
              <a:ext cx="1353533" cy="533818"/>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b="1" dirty="0" err="1" smtClean="0"/>
                <a:t>EndDeviceAsset</a:t>
              </a:r>
              <a:endParaRPr lang="en-US" sz="1400" b="1" dirty="0"/>
            </a:p>
          </p:txBody>
        </p:sp>
        <p:sp>
          <p:nvSpPr>
            <p:cNvPr id="14" name="Rounded Rectangle 13"/>
            <p:cNvSpPr/>
            <p:nvPr/>
          </p:nvSpPr>
          <p:spPr>
            <a:xfrm>
              <a:off x="3893384" y="2521565"/>
              <a:ext cx="1267817" cy="5338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err="1"/>
                <a:t>ServiceLocation</a:t>
              </a:r>
              <a:endParaRPr lang="en-US" sz="1200" b="1" dirty="0"/>
            </a:p>
          </p:txBody>
        </p:sp>
        <p:sp>
          <p:nvSpPr>
            <p:cNvPr id="15" name="Rounded Rectangle 14"/>
            <p:cNvSpPr/>
            <p:nvPr/>
          </p:nvSpPr>
          <p:spPr>
            <a:xfrm>
              <a:off x="4961020" y="4256473"/>
              <a:ext cx="1267817" cy="533818"/>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b="1" dirty="0" err="1" smtClean="0"/>
                <a:t>PositionPoint</a:t>
              </a:r>
              <a:endParaRPr lang="en-US" sz="1400" b="1" dirty="0"/>
            </a:p>
          </p:txBody>
        </p:sp>
        <p:sp>
          <p:nvSpPr>
            <p:cNvPr id="16" name="Rounded Rectangle 15"/>
            <p:cNvSpPr/>
            <p:nvPr/>
          </p:nvSpPr>
          <p:spPr>
            <a:xfrm>
              <a:off x="2358658" y="4656836"/>
              <a:ext cx="1267817" cy="533818"/>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200" b="1" dirty="0" err="1"/>
                <a:t>TariffProfile</a:t>
              </a:r>
              <a:endParaRPr lang="en-US" sz="1200" b="1" dirty="0"/>
            </a:p>
          </p:txBody>
        </p:sp>
        <p:sp>
          <p:nvSpPr>
            <p:cNvPr id="17" name="Rounded Rectangle 16"/>
            <p:cNvSpPr/>
            <p:nvPr/>
          </p:nvSpPr>
          <p:spPr>
            <a:xfrm>
              <a:off x="1424477" y="3122110"/>
              <a:ext cx="1267817" cy="533818"/>
            </a:xfrm>
            <a:prstGeom prst="roundRect">
              <a:avLst/>
            </a:prstGeom>
            <a:solidFill>
              <a:schemeClr val="accent2"/>
            </a:solidFill>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b="1" dirty="0" smtClean="0">
                  <a:solidFill>
                    <a:srgbClr val="FFFFFF"/>
                  </a:solidFill>
                </a:rPr>
                <a:t>Customer Agreement</a:t>
              </a:r>
              <a:endParaRPr lang="en-US" sz="1400" b="1" dirty="0">
                <a:solidFill>
                  <a:srgbClr val="FFFFFF"/>
                </a:solidFill>
              </a:endParaRPr>
            </a:p>
          </p:txBody>
        </p:sp>
        <p:sp>
          <p:nvSpPr>
            <p:cNvPr id="18" name="Rounded Rectangle 17"/>
            <p:cNvSpPr/>
            <p:nvPr/>
          </p:nvSpPr>
          <p:spPr>
            <a:xfrm>
              <a:off x="7223353" y="4656836"/>
              <a:ext cx="1267817" cy="533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t>Authorization</a:t>
              </a:r>
              <a:endParaRPr lang="en-US" sz="1400" b="1" dirty="0"/>
            </a:p>
          </p:txBody>
        </p:sp>
        <p:sp>
          <p:nvSpPr>
            <p:cNvPr id="19" name="Rounded Rectangle 18"/>
            <p:cNvSpPr/>
            <p:nvPr/>
          </p:nvSpPr>
          <p:spPr>
            <a:xfrm>
              <a:off x="2358657" y="3922837"/>
              <a:ext cx="1334545" cy="533818"/>
            </a:xfrm>
            <a:prstGeom prst="roundRect">
              <a:avLst/>
            </a:prstGeom>
            <a:solidFill>
              <a:srgbClr val="C0504D"/>
            </a:solidFill>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b="1" dirty="0" err="1" smtClean="0">
                  <a:solidFill>
                    <a:srgbClr val="FFFFFF"/>
                  </a:solidFill>
                </a:rPr>
                <a:t>ServiceSupplier</a:t>
              </a:r>
              <a:endParaRPr lang="en-US" sz="1400" b="1" dirty="0">
                <a:solidFill>
                  <a:srgbClr val="FFFFFF"/>
                </a:solidFill>
              </a:endParaRPr>
            </a:p>
          </p:txBody>
        </p:sp>
        <p:cxnSp>
          <p:nvCxnSpPr>
            <p:cNvPr id="20" name="Elbow Connector 19"/>
            <p:cNvCxnSpPr>
              <a:stCxn id="12" idx="1"/>
              <a:endCxn id="14" idx="3"/>
            </p:cNvCxnSpPr>
            <p:nvPr/>
          </p:nvCxnSpPr>
          <p:spPr>
            <a:xfrm rot="10800000" flipV="1">
              <a:off x="5161202" y="2521563"/>
              <a:ext cx="1067636" cy="2669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7" idx="2"/>
              <a:endCxn id="16" idx="1"/>
            </p:cNvCxnSpPr>
            <p:nvPr/>
          </p:nvCxnSpPr>
          <p:spPr>
            <a:xfrm rot="16200000" flipH="1">
              <a:off x="1574613" y="4139700"/>
              <a:ext cx="1267817" cy="30027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9" idx="1"/>
            </p:cNvCxnSpPr>
            <p:nvPr/>
          </p:nvCxnSpPr>
          <p:spPr>
            <a:xfrm rot="16200000" flipH="1">
              <a:off x="1941612" y="3772701"/>
              <a:ext cx="533818" cy="30027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1" idx="1"/>
              <a:endCxn id="18" idx="2"/>
            </p:cNvCxnSpPr>
            <p:nvPr/>
          </p:nvCxnSpPr>
          <p:spPr>
            <a:xfrm rot="10800000" flipH="1" flipV="1">
              <a:off x="1424476" y="2254656"/>
              <a:ext cx="6432785" cy="2935998"/>
            </a:xfrm>
            <a:prstGeom prst="bentConnector4">
              <a:avLst>
                <a:gd name="adj1" fmla="val -8981"/>
                <a:gd name="adj2" fmla="val 107786"/>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7163018" y="3188837"/>
              <a:ext cx="1267817" cy="533818"/>
            </a:xfrm>
            <a:prstGeom prst="roundRect">
              <a:avLst/>
            </a:prstGeom>
            <a:solidFill>
              <a:schemeClr val="accent1"/>
            </a:solidFill>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b="1" dirty="0" smtClean="0">
                  <a:solidFill>
                    <a:schemeClr val="bg1"/>
                  </a:solidFill>
                </a:rPr>
                <a:t>Normal ESPI</a:t>
              </a:r>
            </a:p>
            <a:p>
              <a:pPr algn="ctr"/>
              <a:r>
                <a:rPr lang="en-US" sz="1400" b="1" dirty="0" smtClean="0">
                  <a:solidFill>
                    <a:schemeClr val="bg1"/>
                  </a:solidFill>
                </a:rPr>
                <a:t>Resources</a:t>
              </a:r>
              <a:endParaRPr lang="en-US" sz="1400" b="1" dirty="0">
                <a:solidFill>
                  <a:schemeClr val="bg1"/>
                </a:solidFill>
              </a:endParaRPr>
            </a:p>
          </p:txBody>
        </p:sp>
        <p:cxnSp>
          <p:nvCxnSpPr>
            <p:cNvPr id="25" name="Elbow Connector 24"/>
            <p:cNvCxnSpPr>
              <a:stCxn id="12" idx="2"/>
              <a:endCxn id="24" idx="1"/>
            </p:cNvCxnSpPr>
            <p:nvPr/>
          </p:nvCxnSpPr>
          <p:spPr>
            <a:xfrm rot="16200000" flipH="1">
              <a:off x="6679246" y="2971973"/>
              <a:ext cx="667273" cy="30027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1" idx="2"/>
              <a:endCxn id="17" idx="1"/>
            </p:cNvCxnSpPr>
            <p:nvPr/>
          </p:nvCxnSpPr>
          <p:spPr>
            <a:xfrm rot="5400000">
              <a:off x="1307704" y="2638338"/>
              <a:ext cx="867454" cy="633909"/>
            </a:xfrm>
            <a:prstGeom prst="bentConnector4">
              <a:avLst>
                <a:gd name="adj1" fmla="val 34615"/>
                <a:gd name="adj2" fmla="val 13157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7" idx="2"/>
              <a:endCxn id="14" idx="1"/>
            </p:cNvCxnSpPr>
            <p:nvPr/>
          </p:nvCxnSpPr>
          <p:spPr>
            <a:xfrm rot="5400000" flipH="1" flipV="1">
              <a:off x="2542158" y="2304702"/>
              <a:ext cx="867454" cy="1834998"/>
            </a:xfrm>
            <a:prstGeom prst="bentConnector4">
              <a:avLst>
                <a:gd name="adj1" fmla="val -16770"/>
                <a:gd name="adj2" fmla="val 67273"/>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Elbow Connector 27"/>
            <p:cNvCxnSpPr>
              <a:stCxn id="14" idx="2"/>
              <a:endCxn id="13" idx="1"/>
            </p:cNvCxnSpPr>
            <p:nvPr/>
          </p:nvCxnSpPr>
          <p:spPr>
            <a:xfrm rot="16200000" flipH="1">
              <a:off x="4477247" y="3105427"/>
              <a:ext cx="533817" cy="43372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4" idx="2"/>
              <a:endCxn id="15" idx="1"/>
            </p:cNvCxnSpPr>
            <p:nvPr/>
          </p:nvCxnSpPr>
          <p:spPr>
            <a:xfrm rot="16200000" flipH="1">
              <a:off x="4010157" y="3572519"/>
              <a:ext cx="1467999" cy="43372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2" idx="2"/>
              <a:endCxn id="18" idx="3"/>
            </p:cNvCxnSpPr>
            <p:nvPr/>
          </p:nvCxnSpPr>
          <p:spPr>
            <a:xfrm rot="16200000" flipH="1">
              <a:off x="6609322" y="3041897"/>
              <a:ext cx="2135272" cy="1628424"/>
            </a:xfrm>
            <a:prstGeom prst="bentConnector4">
              <a:avLst>
                <a:gd name="adj1" fmla="val 61658"/>
                <a:gd name="adj2" fmla="val 11403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527292" y="1371600"/>
              <a:ext cx="3202907" cy="3285236"/>
            </a:xfrm>
            <a:prstGeom prst="line">
              <a:avLst/>
            </a:prstGeom>
          </p:spPr>
          <p:style>
            <a:lnRef idx="3">
              <a:schemeClr val="accent3"/>
            </a:lnRef>
            <a:fillRef idx="0">
              <a:schemeClr val="accent3"/>
            </a:fillRef>
            <a:effectRef idx="2">
              <a:schemeClr val="accent3"/>
            </a:effectRef>
            <a:fontRef idx="minor">
              <a:schemeClr val="tx1"/>
            </a:fontRef>
          </p:style>
        </p:cxnSp>
        <p:sp>
          <p:nvSpPr>
            <p:cNvPr id="32" name="Rounded Rectangle 31"/>
            <p:cNvSpPr/>
            <p:nvPr/>
          </p:nvSpPr>
          <p:spPr>
            <a:xfrm>
              <a:off x="5277974" y="1487292"/>
              <a:ext cx="1267817" cy="533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t>Subscription</a:t>
              </a:r>
              <a:endParaRPr lang="en-US" sz="1400" b="1" dirty="0"/>
            </a:p>
          </p:txBody>
        </p:sp>
        <p:cxnSp>
          <p:nvCxnSpPr>
            <p:cNvPr id="33" name="Elbow Connector 32"/>
            <p:cNvCxnSpPr>
              <a:stCxn id="32" idx="3"/>
            </p:cNvCxnSpPr>
            <p:nvPr/>
          </p:nvCxnSpPr>
          <p:spPr>
            <a:xfrm>
              <a:off x="6545792" y="1754201"/>
              <a:ext cx="316955" cy="5004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191100" y="1371600"/>
              <a:ext cx="1964182" cy="859777"/>
            </a:xfrm>
            <a:prstGeom prst="rect">
              <a:avLst/>
            </a:prstGeom>
            <a:noFill/>
          </p:spPr>
          <p:txBody>
            <a:bodyPr wrap="square" rtlCol="0">
              <a:spAutoFit/>
            </a:bodyPr>
            <a:lstStyle/>
            <a:p>
              <a:r>
                <a:rPr lang="en-US" sz="1800" dirty="0" err="1" smtClean="0"/>
                <a:t>Anononymous</a:t>
              </a:r>
              <a:r>
                <a:rPr lang="en-US" sz="1800" dirty="0" smtClean="0"/>
                <a:t> EUI</a:t>
              </a:r>
              <a:endParaRPr lang="en-US" sz="1800" dirty="0"/>
            </a:p>
          </p:txBody>
        </p:sp>
        <p:sp>
          <p:nvSpPr>
            <p:cNvPr id="35" name="TextBox 34"/>
            <p:cNvSpPr txBox="1"/>
            <p:nvPr/>
          </p:nvSpPr>
          <p:spPr>
            <a:xfrm>
              <a:off x="2830988" y="1494154"/>
              <a:ext cx="2130032" cy="859777"/>
            </a:xfrm>
            <a:prstGeom prst="rect">
              <a:avLst/>
            </a:prstGeom>
            <a:noFill/>
          </p:spPr>
          <p:txBody>
            <a:bodyPr wrap="square" rtlCol="0">
              <a:spAutoFit/>
            </a:bodyPr>
            <a:lstStyle/>
            <a:p>
              <a:r>
                <a:rPr lang="en-US" sz="1800" dirty="0" smtClean="0"/>
                <a:t>PII Containing information</a:t>
              </a:r>
              <a:endParaRPr lang="en-US" sz="1800" dirty="0"/>
            </a:p>
          </p:txBody>
        </p:sp>
      </p:grpSp>
      <p:sp>
        <p:nvSpPr>
          <p:cNvPr id="37" name="Rectangle 36"/>
          <p:cNvSpPr/>
          <p:nvPr/>
        </p:nvSpPr>
        <p:spPr>
          <a:xfrm>
            <a:off x="457200" y="6290846"/>
            <a:ext cx="4648200" cy="338554"/>
          </a:xfrm>
          <a:prstGeom prst="rect">
            <a:avLst/>
          </a:prstGeom>
        </p:spPr>
        <p:txBody>
          <a:bodyPr wrap="square">
            <a:spAutoFit/>
          </a:bodyPr>
          <a:lstStyle/>
          <a:p>
            <a:r>
              <a:rPr lang="en-US" sz="1600" dirty="0" smtClean="0">
                <a:hlinkClick r:id="rId3"/>
              </a:rPr>
              <a:t>Ref: OpenADE Meeting Notes: Slide 05</a:t>
            </a:r>
            <a:endParaRPr lang="en-US" sz="1600" dirty="0"/>
          </a:p>
        </p:txBody>
      </p:sp>
    </p:spTree>
    <p:extLst>
      <p:ext uri="{BB962C8B-B14F-4D97-AF65-F5344CB8AC3E}">
        <p14:creationId xmlns:p14="http://schemas.microsoft.com/office/powerpoint/2010/main" val="2528272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Scope String</a:t>
            </a:r>
            <a:endParaRPr lang="en-US" dirty="0"/>
          </a:p>
        </p:txBody>
      </p:sp>
      <p:sp>
        <p:nvSpPr>
          <p:cNvPr id="4" name="Content Placeholder 3"/>
          <p:cNvSpPr>
            <a:spLocks noGrp="1"/>
          </p:cNvSpPr>
          <p:nvPr>
            <p:ph idx="1"/>
          </p:nvPr>
        </p:nvSpPr>
        <p:spPr>
          <a:xfrm>
            <a:off x="457200" y="1219200"/>
            <a:ext cx="8458200" cy="4906963"/>
          </a:xfrm>
        </p:spPr>
        <p:txBody>
          <a:bodyPr>
            <a:normAutofit/>
          </a:bodyPr>
          <a:lstStyle/>
          <a:p>
            <a:pPr marL="457200" lvl="1" indent="0">
              <a:spcBef>
                <a:spcPts val="2328"/>
              </a:spcBef>
              <a:buNone/>
            </a:pPr>
            <a:r>
              <a:rPr lang="en-US" dirty="0" smtClean="0"/>
              <a:t>Scope </a:t>
            </a:r>
            <a:r>
              <a:rPr lang="en-US" dirty="0"/>
              <a:t>= “FB=1_3_4_5_8_13_18_19_31_34_35_39</a:t>
            </a:r>
            <a:r>
              <a:rPr lang="en-US" dirty="0" smtClean="0"/>
              <a:t>;</a:t>
            </a:r>
            <a:br>
              <a:rPr lang="en-US" dirty="0" smtClean="0"/>
            </a:br>
            <a:r>
              <a:rPr lang="en-US" dirty="0" err="1" smtClean="0"/>
              <a:t>IntervalDuration</a:t>
            </a:r>
            <a:r>
              <a:rPr lang="en-US" dirty="0"/>
              <a:t>=900_3600;BlockDuration=Daily; </a:t>
            </a:r>
            <a:r>
              <a:rPr lang="en-US" dirty="0" err="1"/>
              <a:t>HistoryLength</a:t>
            </a:r>
            <a:r>
              <a:rPr lang="en-US" dirty="0"/>
              <a:t>= 34128000;SubscriptionFrequency=Daily;</a:t>
            </a:r>
            <a:br>
              <a:rPr lang="en-US" dirty="0"/>
            </a:br>
            <a:r>
              <a:rPr lang="en-US" dirty="0" err="1" smtClean="0"/>
              <a:t>AccountCollection</a:t>
            </a:r>
            <a:r>
              <a:rPr lang="en-US" dirty="0"/>
              <a:t>=5;BR=1;”</a:t>
            </a:r>
          </a:p>
          <a:p>
            <a:pPr lvl="1">
              <a:spcBef>
                <a:spcPts val="2328"/>
              </a:spcBef>
            </a:pPr>
            <a:r>
              <a:rPr lang="en-US" sz="2000" dirty="0" smtClean="0"/>
              <a:t>Identifying which Function Blocks</a:t>
            </a:r>
          </a:p>
          <a:p>
            <a:pPr lvl="1">
              <a:spcBef>
                <a:spcPts val="2328"/>
              </a:spcBef>
            </a:pPr>
            <a:r>
              <a:rPr lang="en-US" sz="2000" dirty="0" smtClean="0"/>
              <a:t>Looking at 15 min and 1 hour interval data blocked daily</a:t>
            </a:r>
          </a:p>
          <a:p>
            <a:pPr lvl="1">
              <a:spcBef>
                <a:spcPts val="2328"/>
              </a:spcBef>
            </a:pPr>
            <a:r>
              <a:rPr lang="en-US" sz="2000" dirty="0" smtClean="0"/>
              <a:t>An initial history of 13 months, with daily feed</a:t>
            </a:r>
          </a:p>
          <a:p>
            <a:pPr lvl="1">
              <a:spcBef>
                <a:spcPts val="2328"/>
              </a:spcBef>
            </a:pPr>
            <a:r>
              <a:rPr lang="en-US" sz="2000" dirty="0" smtClean="0"/>
              <a:t>When doing bulk (using </a:t>
            </a:r>
            <a:r>
              <a:rPr lang="en-US" sz="2000" dirty="0" err="1" smtClean="0"/>
              <a:t>bulkId</a:t>
            </a:r>
            <a:r>
              <a:rPr lang="en-US" sz="2000" dirty="0" smtClean="0"/>
              <a:t> = 1) there will be 5 usage points in the transfer</a:t>
            </a:r>
            <a:endParaRPr lang="en-US" sz="2000" dirty="0"/>
          </a:p>
        </p:txBody>
      </p:sp>
      <p:sp>
        <p:nvSpPr>
          <p:cNvPr id="2" name="TextBox 1"/>
          <p:cNvSpPr txBox="1"/>
          <p:nvPr/>
        </p:nvSpPr>
        <p:spPr>
          <a:xfrm>
            <a:off x="990600" y="6019800"/>
            <a:ext cx="3178662" cy="338554"/>
          </a:xfrm>
          <a:prstGeom prst="rect">
            <a:avLst/>
          </a:prstGeom>
          <a:noFill/>
        </p:spPr>
        <p:txBody>
          <a:bodyPr wrap="none" rtlCol="0">
            <a:spAutoFit/>
          </a:bodyPr>
          <a:lstStyle/>
          <a:p>
            <a:r>
              <a:rPr lang="en-US" sz="1600" dirty="0" smtClean="0">
                <a:hlinkClick r:id="rId2"/>
              </a:rPr>
              <a:t>Ref: </a:t>
            </a:r>
            <a:r>
              <a:rPr lang="en-US" sz="1400" dirty="0" err="1" smtClean="0">
                <a:hlinkClick r:id="rId2"/>
              </a:rPr>
              <a:t>Authorization.docx</a:t>
            </a:r>
            <a:r>
              <a:rPr lang="en-US" sz="1600" dirty="0" smtClean="0">
                <a:hlinkClick r:id="rId2"/>
              </a:rPr>
              <a:t> Section 2.6</a:t>
            </a:r>
            <a:endParaRPr lang="en-US" sz="1600" dirty="0"/>
          </a:p>
        </p:txBody>
      </p:sp>
      <p:sp>
        <p:nvSpPr>
          <p:cNvPr id="5" name="TextBox 4"/>
          <p:cNvSpPr txBox="1"/>
          <p:nvPr/>
        </p:nvSpPr>
        <p:spPr>
          <a:xfrm>
            <a:off x="4724400" y="6019800"/>
            <a:ext cx="3544222" cy="307777"/>
          </a:xfrm>
          <a:prstGeom prst="rect">
            <a:avLst/>
          </a:prstGeom>
          <a:noFill/>
        </p:spPr>
        <p:txBody>
          <a:bodyPr wrap="none" rtlCol="0">
            <a:spAutoFit/>
          </a:bodyPr>
          <a:lstStyle/>
          <a:p>
            <a:r>
              <a:rPr lang="en-US" sz="1400" dirty="0" smtClean="0">
                <a:hlinkClick r:id="rId3"/>
              </a:rPr>
              <a:t>Ref: GreenButtonCMDWorkshop: Slide 04</a:t>
            </a:r>
            <a:endParaRPr lang="en-US" sz="1400" dirty="0"/>
          </a:p>
        </p:txBody>
      </p:sp>
    </p:spTree>
    <p:extLst>
      <p:ext uri="{BB962C8B-B14F-4D97-AF65-F5344CB8AC3E}">
        <p14:creationId xmlns:p14="http://schemas.microsoft.com/office/powerpoint/2010/main" val="4111382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9646" y="-76200"/>
            <a:ext cx="7981229" cy="1143000"/>
          </a:xfrm>
        </p:spPr>
        <p:txBody>
          <a:bodyPr/>
          <a:lstStyle/>
          <a:p>
            <a:r>
              <a:rPr lang="en-US" dirty="0" smtClean="0"/>
              <a:t>Examples for Connect My Data</a:t>
            </a:r>
            <a:endParaRPr lang="en-US" dirty="0"/>
          </a:p>
        </p:txBody>
      </p:sp>
      <p:sp>
        <p:nvSpPr>
          <p:cNvPr id="4" name="Content Placeholder 3"/>
          <p:cNvSpPr>
            <a:spLocks noGrp="1"/>
          </p:cNvSpPr>
          <p:nvPr>
            <p:ph idx="1"/>
          </p:nvPr>
        </p:nvSpPr>
        <p:spPr>
          <a:xfrm>
            <a:off x="8021" y="960437"/>
            <a:ext cx="8983580" cy="4525963"/>
          </a:xfrm>
        </p:spPr>
        <p:txBody>
          <a:bodyPr>
            <a:noAutofit/>
          </a:bodyPr>
          <a:lstStyle/>
          <a:p>
            <a:r>
              <a:rPr lang="en-US" sz="2400" dirty="0" smtClean="0"/>
              <a:t>Example Scope </a:t>
            </a:r>
            <a:r>
              <a:rPr lang="en-US" sz="2400" dirty="0" smtClean="0"/>
              <a:t>Strings </a:t>
            </a:r>
            <a:r>
              <a:rPr lang="en-US" sz="2400" baseline="30000" dirty="0" smtClean="0"/>
              <a:t>(* subject to change)</a:t>
            </a:r>
            <a:endParaRPr lang="en-US" sz="2400" baseline="30000" dirty="0" smtClean="0"/>
          </a:p>
          <a:p>
            <a:pPr lvl="1"/>
            <a:r>
              <a:rPr lang="en-US" sz="2000" dirty="0" smtClean="0"/>
              <a:t>SCE</a:t>
            </a:r>
            <a:r>
              <a:rPr lang="en-US" sz="2000" baseline="30000" dirty="0" smtClean="0"/>
              <a:t>(*)</a:t>
            </a:r>
            <a:endParaRPr lang="en-US" sz="2000" baseline="30000" dirty="0" smtClean="0"/>
          </a:p>
          <a:p>
            <a:pPr lvl="2"/>
            <a:r>
              <a:rPr lang="en-US" sz="1700" dirty="0" smtClean="0"/>
              <a:t>Scope = “FB=1_3_4_5_8_13_18_19_31_34_35_39;</a:t>
            </a:r>
            <a:br>
              <a:rPr lang="en-US" sz="1700" dirty="0" smtClean="0"/>
            </a:br>
            <a:r>
              <a:rPr lang="en-US" sz="1700" dirty="0" smtClean="0">
                <a:sym typeface="Wingdings 3"/>
              </a:rPr>
              <a:t></a:t>
            </a:r>
            <a:r>
              <a:rPr lang="en-US" sz="1700" dirty="0" err="1" smtClean="0"/>
              <a:t>IntervalDuration</a:t>
            </a:r>
            <a:r>
              <a:rPr lang="en-US" sz="1700" dirty="0" smtClean="0"/>
              <a:t>=900_3600;BlockDuration=Daily;</a:t>
            </a:r>
            <a:r>
              <a:rPr lang="en-US" sz="1700" dirty="0"/>
              <a:t> </a:t>
            </a:r>
            <a:r>
              <a:rPr lang="en-US" sz="1700" dirty="0" err="1" smtClean="0"/>
              <a:t>HistoryLength</a:t>
            </a:r>
            <a:r>
              <a:rPr lang="en-US" sz="1700" dirty="0"/>
              <a:t>= 34128000;SubscriptionFrequency=Daily</a:t>
            </a:r>
            <a:r>
              <a:rPr lang="en-US" sz="1700" dirty="0" smtClean="0"/>
              <a:t>;</a:t>
            </a:r>
            <a:br>
              <a:rPr lang="en-US" sz="1700" dirty="0" smtClean="0"/>
            </a:br>
            <a:r>
              <a:rPr lang="en-US" sz="1700" dirty="0">
                <a:sym typeface="Wingdings 3"/>
              </a:rPr>
              <a:t></a:t>
            </a:r>
            <a:r>
              <a:rPr lang="en-US" sz="1700" dirty="0"/>
              <a:t> </a:t>
            </a:r>
            <a:r>
              <a:rPr lang="en-US" sz="1700" dirty="0" err="1" smtClean="0"/>
              <a:t>AccountCollection</a:t>
            </a:r>
            <a:r>
              <a:rPr lang="en-US" sz="1700" dirty="0" smtClean="0"/>
              <a:t>=5</a:t>
            </a:r>
            <a:r>
              <a:rPr lang="en-US" sz="1700" dirty="0" smtClean="0">
                <a:sym typeface="Wingdings 3"/>
              </a:rPr>
              <a:t>;BR=1;”</a:t>
            </a:r>
            <a:endParaRPr lang="en-US" sz="1700" dirty="0" smtClean="0"/>
          </a:p>
          <a:p>
            <a:pPr lvl="1"/>
            <a:r>
              <a:rPr lang="en-US" sz="2000" dirty="0" smtClean="0"/>
              <a:t>PG&amp;</a:t>
            </a:r>
            <a:r>
              <a:rPr lang="en-US" sz="2000" dirty="0" smtClean="0"/>
              <a:t>E</a:t>
            </a:r>
            <a:r>
              <a:rPr lang="en-US" sz="2000" baseline="30000" dirty="0"/>
              <a:t>(*)</a:t>
            </a:r>
            <a:endParaRPr lang="en-US" sz="2000" dirty="0" smtClean="0"/>
          </a:p>
          <a:p>
            <a:pPr lvl="2"/>
            <a:r>
              <a:rPr lang="en-US" sz="1800" dirty="0" smtClean="0"/>
              <a:t>Scope = </a:t>
            </a:r>
            <a:r>
              <a:rPr lang="en-US" sz="1700" dirty="0" smtClean="0"/>
              <a:t>“FB=1_3_4_5_7_8_13_14_15_18_19_31_32_34_35_37_38_39_40;</a:t>
            </a:r>
            <a:br>
              <a:rPr lang="en-US" sz="1700" dirty="0" smtClean="0"/>
            </a:br>
            <a:r>
              <a:rPr lang="en-US" sz="1700" dirty="0">
                <a:sym typeface="Wingdings 3"/>
              </a:rPr>
              <a:t></a:t>
            </a:r>
            <a:r>
              <a:rPr lang="en-US" sz="1700" dirty="0" err="1" smtClean="0"/>
              <a:t>IntervalDuration</a:t>
            </a:r>
            <a:r>
              <a:rPr lang="en-US" sz="1700" dirty="0" smtClean="0"/>
              <a:t>=300_900_3600;BlockDuration=</a:t>
            </a:r>
            <a:r>
              <a:rPr lang="en-US" sz="1700" dirty="0" err="1" smtClean="0"/>
              <a:t>Daily_BillingPeriod_Weekly_Monthly</a:t>
            </a:r>
            <a:r>
              <a:rPr lang="en-US" sz="1700" dirty="0" smtClean="0"/>
              <a:t>; </a:t>
            </a:r>
            <a:r>
              <a:rPr lang="en-US" sz="1700" dirty="0" err="1" smtClean="0"/>
              <a:t>HistoryLength</a:t>
            </a:r>
            <a:r>
              <a:rPr lang="en-US" sz="1700" dirty="0" smtClean="0"/>
              <a:t>=63072000;SubscriptionFrequency=Daily</a:t>
            </a:r>
            <a:r>
              <a:rPr lang="en-US" sz="1700" dirty="0"/>
              <a:t>;</a:t>
            </a:r>
            <a:br>
              <a:rPr lang="en-US" sz="1700" dirty="0"/>
            </a:br>
            <a:r>
              <a:rPr lang="en-US" sz="1700" dirty="0">
                <a:sym typeface="Wingdings 3"/>
              </a:rPr>
              <a:t></a:t>
            </a:r>
            <a:r>
              <a:rPr lang="en-US" sz="1700" dirty="0"/>
              <a:t> </a:t>
            </a:r>
            <a:r>
              <a:rPr lang="en-US" sz="1700" dirty="0" err="1"/>
              <a:t>AccountCollection</a:t>
            </a:r>
            <a:r>
              <a:rPr lang="en-US" sz="1700" dirty="0"/>
              <a:t>=5</a:t>
            </a:r>
            <a:r>
              <a:rPr lang="en-US" sz="1700" dirty="0">
                <a:sym typeface="Wingdings 3"/>
              </a:rPr>
              <a:t>;BR=1</a:t>
            </a:r>
            <a:r>
              <a:rPr lang="en-US" sz="1700" dirty="0" smtClean="0">
                <a:sym typeface="Wingdings 3"/>
              </a:rPr>
              <a:t>;”</a:t>
            </a:r>
            <a:endParaRPr lang="en-US" sz="1700" dirty="0" smtClean="0"/>
          </a:p>
          <a:p>
            <a:pPr lvl="1"/>
            <a:r>
              <a:rPr lang="en-US" sz="2000" dirty="0" smtClean="0"/>
              <a:t>SDG&amp;</a:t>
            </a:r>
            <a:r>
              <a:rPr lang="en-US" sz="2000" dirty="0" smtClean="0"/>
              <a:t>E</a:t>
            </a:r>
            <a:r>
              <a:rPr lang="en-US" sz="2000" baseline="30000" dirty="0"/>
              <a:t>(*)</a:t>
            </a:r>
            <a:endParaRPr lang="en-US" sz="2000" dirty="0" smtClean="0"/>
          </a:p>
          <a:p>
            <a:pPr lvl="2"/>
            <a:r>
              <a:rPr lang="en-US" sz="1700" dirty="0" smtClean="0"/>
              <a:t>Scope = “FB=1_3_4_5_8_13_14_18_19_31_34_35_39_40;</a:t>
            </a:r>
            <a:br>
              <a:rPr lang="en-US" sz="1700" dirty="0" smtClean="0"/>
            </a:br>
            <a:r>
              <a:rPr lang="en-US" sz="1700" dirty="0">
                <a:sym typeface="Wingdings 3"/>
              </a:rPr>
              <a:t></a:t>
            </a:r>
            <a:r>
              <a:rPr lang="en-US" sz="1700" dirty="0" err="1"/>
              <a:t>IntervalDuration</a:t>
            </a:r>
            <a:r>
              <a:rPr lang="en-US" sz="1700" dirty="0"/>
              <a:t>=300_900_3600;BlockDuration=</a:t>
            </a:r>
            <a:r>
              <a:rPr lang="en-US" sz="1700" dirty="0" err="1"/>
              <a:t>Daily_BillingPeriod_Weekly_Monthly</a:t>
            </a:r>
            <a:r>
              <a:rPr lang="en-US" sz="1700" dirty="0"/>
              <a:t>; </a:t>
            </a:r>
            <a:r>
              <a:rPr lang="en-US" sz="1700" dirty="0" err="1"/>
              <a:t>HistoryLength</a:t>
            </a:r>
            <a:r>
              <a:rPr lang="en-US" sz="1700" dirty="0"/>
              <a:t>=94608000;SubscriptionFrequency=Daily;</a:t>
            </a:r>
            <a:br>
              <a:rPr lang="en-US" sz="1700" dirty="0"/>
            </a:br>
            <a:r>
              <a:rPr lang="en-US" sz="1700" dirty="0">
                <a:sym typeface="Wingdings 3"/>
              </a:rPr>
              <a:t></a:t>
            </a:r>
            <a:r>
              <a:rPr lang="en-US" sz="1700" dirty="0"/>
              <a:t> </a:t>
            </a:r>
            <a:r>
              <a:rPr lang="en-US" sz="1700" dirty="0" err="1"/>
              <a:t>AccountCollection</a:t>
            </a:r>
            <a:r>
              <a:rPr lang="en-US" sz="1700" dirty="0"/>
              <a:t>=5</a:t>
            </a:r>
            <a:r>
              <a:rPr lang="en-US" sz="1700" dirty="0">
                <a:sym typeface="Wingdings 3"/>
              </a:rPr>
              <a:t>;BR=1</a:t>
            </a:r>
            <a:r>
              <a:rPr lang="en-US" sz="1700" dirty="0" smtClean="0">
                <a:sym typeface="Wingdings 3"/>
              </a:rPr>
              <a:t>;”</a:t>
            </a:r>
            <a:endParaRPr lang="en-US" sz="1700" dirty="0" smtClean="0"/>
          </a:p>
        </p:txBody>
      </p:sp>
      <p:sp>
        <p:nvSpPr>
          <p:cNvPr id="2" name="TextBox 1"/>
          <p:cNvSpPr txBox="1"/>
          <p:nvPr/>
        </p:nvSpPr>
        <p:spPr>
          <a:xfrm>
            <a:off x="990600" y="6138446"/>
            <a:ext cx="3378349" cy="338554"/>
          </a:xfrm>
          <a:prstGeom prst="rect">
            <a:avLst/>
          </a:prstGeom>
          <a:noFill/>
        </p:spPr>
        <p:txBody>
          <a:bodyPr wrap="none" rtlCol="0">
            <a:spAutoFit/>
          </a:bodyPr>
          <a:lstStyle/>
          <a:p>
            <a:r>
              <a:rPr lang="en-US" sz="1600" dirty="0" smtClean="0">
                <a:hlinkClick r:id="rId2"/>
              </a:rPr>
              <a:t>Ref: Authorization.docx Section 2.6</a:t>
            </a:r>
            <a:endParaRPr lang="en-US" sz="1600" dirty="0"/>
          </a:p>
        </p:txBody>
      </p:sp>
      <p:sp>
        <p:nvSpPr>
          <p:cNvPr id="5" name="TextBox 4"/>
          <p:cNvSpPr txBox="1"/>
          <p:nvPr/>
        </p:nvSpPr>
        <p:spPr>
          <a:xfrm>
            <a:off x="4724400" y="6138446"/>
            <a:ext cx="3544222" cy="307777"/>
          </a:xfrm>
          <a:prstGeom prst="rect">
            <a:avLst/>
          </a:prstGeom>
          <a:noFill/>
        </p:spPr>
        <p:txBody>
          <a:bodyPr wrap="none" rtlCol="0">
            <a:spAutoFit/>
          </a:bodyPr>
          <a:lstStyle/>
          <a:p>
            <a:r>
              <a:rPr lang="en-US" sz="1400" dirty="0" smtClean="0">
                <a:hlinkClick r:id="rId3"/>
              </a:rPr>
              <a:t>Ref: GreenButtonCMDWorkshop: Slide 04</a:t>
            </a:r>
            <a:endParaRPr lang="en-US" sz="1400" dirty="0"/>
          </a:p>
        </p:txBody>
      </p:sp>
    </p:spTree>
    <p:extLst>
      <p:ext uri="{BB962C8B-B14F-4D97-AF65-F5344CB8AC3E}">
        <p14:creationId xmlns:p14="http://schemas.microsoft.com/office/powerpoint/2010/main" val="162492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Term Descriptions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552574407"/>
              </p:ext>
            </p:extLst>
          </p:nvPr>
        </p:nvGraphicFramePr>
        <p:xfrm>
          <a:off x="685800" y="1295400"/>
          <a:ext cx="8001000" cy="4221480"/>
        </p:xfrm>
        <a:graphic>
          <a:graphicData uri="http://schemas.openxmlformats.org/drawingml/2006/table">
            <a:tbl>
              <a:tblPr>
                <a:tableStyleId>{5C22544A-7EE6-4342-B048-85BDC9FD1C3A}</a:tableStyleId>
              </a:tblPr>
              <a:tblGrid>
                <a:gridCol w="1905000"/>
                <a:gridCol w="6096000"/>
              </a:tblGrid>
              <a:tr h="197063">
                <a:tc>
                  <a:txBody>
                    <a:bodyPr/>
                    <a:lstStyle/>
                    <a:p>
                      <a:pPr algn="l" fontAlgn="b"/>
                      <a:r>
                        <a:rPr lang="en-US" sz="1600" b="0" i="0" u="none" strike="noStrike" dirty="0">
                          <a:solidFill>
                            <a:srgbClr val="000000"/>
                          </a:solidFill>
                          <a:effectLst/>
                          <a:latin typeface="Calibri"/>
                        </a:rPr>
                        <a:t>Where:</a:t>
                      </a:r>
                    </a:p>
                  </a:txBody>
                  <a:tcPr marL="9525" marR="9525" marT="9525" marB="0" anchor="b"/>
                </a:tc>
                <a:tc>
                  <a:txBody>
                    <a:bodyPr/>
                    <a:lstStyle/>
                    <a:p>
                      <a:pPr algn="l" fontAlgn="b"/>
                      <a:endParaRPr lang="en-US" sz="1600" b="0" i="0" u="none" strike="noStrike">
                        <a:solidFill>
                          <a:srgbClr val="000000"/>
                        </a:solidFill>
                        <a:effectLst/>
                        <a:latin typeface="Calibri"/>
                      </a:endParaRPr>
                    </a:p>
                  </a:txBody>
                  <a:tcPr marL="9525" marR="9525" marT="9525" marB="0" anchor="b"/>
                </a:tc>
              </a:tr>
              <a:tr h="197063">
                <a:tc>
                  <a:txBody>
                    <a:bodyPr/>
                    <a:lstStyle/>
                    <a:p>
                      <a:pPr algn="l" fontAlgn="b"/>
                      <a:r>
                        <a:rPr lang="en-US" sz="1600" b="0" i="0" u="none" strike="noStrike" dirty="0" err="1">
                          <a:solidFill>
                            <a:srgbClr val="000000"/>
                          </a:solidFill>
                          <a:effectLst/>
                          <a:latin typeface="Calibri"/>
                        </a:rPr>
                        <a:t>ResourceTerms</a:t>
                      </a:r>
                      <a:endParaRPr lang="en-US" sz="1600" b="0" i="0" u="none" strike="noStrike" dirty="0">
                        <a:solidFill>
                          <a:srgbClr val="000000"/>
                        </a:solidFill>
                        <a:effectLst/>
                        <a:latin typeface="Calibri"/>
                      </a:endParaRPr>
                    </a:p>
                  </a:txBody>
                  <a:tcPr marL="9525" marR="9525" marT="9525" marB="0"/>
                </a:tc>
                <a:tc>
                  <a:txBody>
                    <a:bodyPr/>
                    <a:lstStyle/>
                    <a:p>
                      <a:pPr algn="l" fontAlgn="b"/>
                      <a:r>
                        <a:rPr lang="en-US" sz="1600" b="0" i="0" u="none" strike="noStrike" dirty="0" smtClean="0">
                          <a:solidFill>
                            <a:srgbClr val="000000"/>
                          </a:solidFill>
                          <a:effectLst/>
                          <a:latin typeface="Calibri"/>
                        </a:rPr>
                        <a:t>If </a:t>
                      </a:r>
                      <a:r>
                        <a:rPr lang="en-US" sz="1600" b="0" i="0" u="none" strike="noStrike" dirty="0">
                          <a:solidFill>
                            <a:srgbClr val="000000"/>
                          </a:solidFill>
                          <a:effectLst/>
                          <a:latin typeface="Calibri"/>
                        </a:rPr>
                        <a:t>a Bulk resource is specified via the “BR” term, the value of the {</a:t>
                      </a:r>
                      <a:r>
                        <a:rPr lang="en-US" sz="1600" b="0" i="0" u="none" strike="noStrike" dirty="0" err="1">
                          <a:solidFill>
                            <a:srgbClr val="000000"/>
                          </a:solidFill>
                          <a:effectLst/>
                          <a:latin typeface="Calibri"/>
                        </a:rPr>
                        <a:t>bulkID</a:t>
                      </a:r>
                      <a:r>
                        <a:rPr lang="en-US" sz="1600" b="0" i="0" u="none" strike="noStrike" dirty="0">
                          <a:solidFill>
                            <a:srgbClr val="000000"/>
                          </a:solidFill>
                          <a:effectLst/>
                          <a:latin typeface="Calibri"/>
                        </a:rPr>
                        <a:t>} is provided after the equals sign (“=”). There could be one or more terms in this list that express the granularity of notifications about resource changes</a:t>
                      </a:r>
                      <a:r>
                        <a:rPr lang="en-US" sz="1600" b="0" i="0" u="none" strike="noStrike" dirty="0" smtClean="0">
                          <a:solidFill>
                            <a:srgbClr val="000000"/>
                          </a:solidFill>
                          <a:effectLst/>
                          <a:latin typeface="Calibri"/>
                        </a:rPr>
                        <a:t>.  If the Subscription</a:t>
                      </a:r>
                      <a:r>
                        <a:rPr lang="en-US" sz="1600" b="0" i="0" u="none" strike="noStrike" baseline="0" dirty="0" smtClean="0">
                          <a:solidFill>
                            <a:srgbClr val="000000"/>
                          </a:solidFill>
                          <a:effectLst/>
                          <a:latin typeface="Calibri"/>
                        </a:rPr>
                        <a:t> has more than one </a:t>
                      </a:r>
                      <a:r>
                        <a:rPr lang="en-US" sz="1600" b="0" i="0" u="none" strike="noStrike" baseline="0" dirty="0" err="1" smtClean="0">
                          <a:solidFill>
                            <a:srgbClr val="000000"/>
                          </a:solidFill>
                          <a:effectLst/>
                          <a:latin typeface="Calibri"/>
                        </a:rPr>
                        <a:t>UsagePoint</a:t>
                      </a:r>
                      <a:r>
                        <a:rPr lang="en-US" sz="1600" b="0" i="0" u="none" strike="noStrike" baseline="0" dirty="0" smtClean="0">
                          <a:solidFill>
                            <a:srgbClr val="000000"/>
                          </a:solidFill>
                          <a:effectLst/>
                          <a:latin typeface="Calibri"/>
                        </a:rPr>
                        <a:t>, the </a:t>
                      </a:r>
                      <a:r>
                        <a:rPr lang="en-US" sz="1600" b="0" i="0" u="none" strike="noStrike" baseline="0" dirty="0" err="1" smtClean="0">
                          <a:solidFill>
                            <a:srgbClr val="000000"/>
                          </a:solidFill>
                          <a:effectLst/>
                          <a:latin typeface="Calibri"/>
                        </a:rPr>
                        <a:t>AccountCollection</a:t>
                      </a:r>
                      <a:r>
                        <a:rPr lang="en-US" sz="1600" b="0" i="0" u="none" strike="noStrike" baseline="0" dirty="0" smtClean="0">
                          <a:solidFill>
                            <a:srgbClr val="000000"/>
                          </a:solidFill>
                          <a:effectLst/>
                          <a:latin typeface="Calibri"/>
                        </a:rPr>
                        <a:t> term can indicate the number of </a:t>
                      </a:r>
                      <a:r>
                        <a:rPr lang="en-US" sz="1600" b="0" i="0" u="none" strike="noStrike" baseline="0" dirty="0" err="1" smtClean="0">
                          <a:solidFill>
                            <a:srgbClr val="000000"/>
                          </a:solidFill>
                          <a:effectLst/>
                          <a:latin typeface="Calibri"/>
                        </a:rPr>
                        <a:t>UsagePoints</a:t>
                      </a:r>
                      <a:r>
                        <a:rPr lang="en-US" sz="1600" b="0" i="0" u="none" strike="noStrike" baseline="0" dirty="0" smtClean="0">
                          <a:solidFill>
                            <a:srgbClr val="000000"/>
                          </a:solidFill>
                          <a:effectLst/>
                          <a:latin typeface="Calibri"/>
                        </a:rPr>
                        <a:t> included</a:t>
                      </a:r>
                      <a:endParaRPr lang="en-US" sz="1600" b="0" i="0" u="none" strike="noStrike" dirty="0">
                        <a:solidFill>
                          <a:srgbClr val="000000"/>
                        </a:solidFill>
                        <a:effectLst/>
                        <a:latin typeface="Calibri"/>
                      </a:endParaRPr>
                    </a:p>
                  </a:txBody>
                  <a:tcPr marL="9525" marR="9525" marT="9525" marB="0" anchor="b"/>
                </a:tc>
              </a:tr>
              <a:tr h="197063">
                <a:tc>
                  <a:txBody>
                    <a:bodyPr/>
                    <a:lstStyle/>
                    <a:p>
                      <a:pPr algn="l" fontAlgn="b"/>
                      <a:r>
                        <a:rPr lang="en-US" sz="1600" b="0" i="0" u="none" strike="noStrike" dirty="0" err="1">
                          <a:solidFill>
                            <a:srgbClr val="000000"/>
                          </a:solidFill>
                          <a:effectLst/>
                          <a:latin typeface="Calibri"/>
                        </a:rPr>
                        <a:t>FBTerms</a:t>
                      </a:r>
                      <a:endParaRPr lang="en-US" sz="1600" b="0" i="0" u="none" strike="noStrike" dirty="0">
                        <a:solidFill>
                          <a:srgbClr val="000000"/>
                        </a:solidFill>
                        <a:effectLst/>
                        <a:latin typeface="Calibri"/>
                      </a:endParaRPr>
                    </a:p>
                  </a:txBody>
                  <a:tcPr marL="9525" marR="9525" marT="9525" marB="0"/>
                </a:tc>
                <a:tc>
                  <a:txBody>
                    <a:bodyPr/>
                    <a:lstStyle/>
                    <a:p>
                      <a:pPr algn="l" fontAlgn="b"/>
                      <a:r>
                        <a:rPr lang="en-US" sz="1600" b="0" i="0" u="none" strike="noStrike" dirty="0">
                          <a:solidFill>
                            <a:srgbClr val="000000"/>
                          </a:solidFill>
                          <a:effectLst/>
                          <a:latin typeface="Calibri"/>
                        </a:rPr>
                        <a:t>The function blocks </a:t>
                      </a:r>
                      <a:r>
                        <a:rPr lang="en-US" sz="1600" b="0" i="0" u="none" strike="noStrike" dirty="0" smtClean="0">
                          <a:solidFill>
                            <a:srgbClr val="000000"/>
                          </a:solidFill>
                          <a:effectLst/>
                          <a:latin typeface="Calibri"/>
                        </a:rPr>
                        <a:t>supported</a:t>
                      </a:r>
                      <a:endParaRPr lang="en-US" sz="1600" b="0" i="0" u="none" strike="noStrike" dirty="0">
                        <a:solidFill>
                          <a:srgbClr val="000000"/>
                        </a:solidFill>
                        <a:effectLst/>
                        <a:latin typeface="Calibri"/>
                      </a:endParaRPr>
                    </a:p>
                  </a:txBody>
                  <a:tcPr marL="9525" marR="9525" marT="9525" marB="0" anchor="b"/>
                </a:tc>
              </a:tr>
              <a:tr h="197063">
                <a:tc>
                  <a:txBody>
                    <a:bodyPr/>
                    <a:lstStyle/>
                    <a:p>
                      <a:pPr algn="l" fontAlgn="b"/>
                      <a:r>
                        <a:rPr lang="en-US" sz="1600" b="0" i="0" u="none" strike="noStrike">
                          <a:solidFill>
                            <a:srgbClr val="000000"/>
                          </a:solidFill>
                          <a:effectLst/>
                          <a:latin typeface="Calibri"/>
                        </a:rPr>
                        <a:t>ValueTerms</a:t>
                      </a:r>
                    </a:p>
                  </a:txBody>
                  <a:tcPr marL="9525" marR="9525" marT="9525" marB="0"/>
                </a:tc>
                <a:tc>
                  <a:txBody>
                    <a:bodyPr/>
                    <a:lstStyle/>
                    <a:p>
                      <a:pPr algn="l" fontAlgn="b"/>
                      <a:r>
                        <a:rPr lang="en-US" sz="1600" b="0" i="0" u="none" strike="noStrike" dirty="0">
                          <a:solidFill>
                            <a:srgbClr val="000000"/>
                          </a:solidFill>
                          <a:effectLst/>
                          <a:latin typeface="Calibri"/>
                        </a:rPr>
                        <a:t>These are parameterized terms</a:t>
                      </a:r>
                    </a:p>
                  </a:txBody>
                  <a:tcPr marL="9525" marR="9525" marT="9525" marB="0" anchor="b"/>
                </a:tc>
              </a:tr>
              <a:tr h="197063">
                <a:tc>
                  <a:txBody>
                    <a:bodyPr/>
                    <a:lstStyle/>
                    <a:p>
                      <a:pPr algn="l" fontAlgn="b"/>
                      <a:r>
                        <a:rPr lang="en-US" sz="1600" b="0" i="0" u="none" strike="noStrike" dirty="0" err="1">
                          <a:solidFill>
                            <a:srgbClr val="000000"/>
                          </a:solidFill>
                          <a:effectLst/>
                          <a:latin typeface="Calibri"/>
                        </a:rPr>
                        <a:t>IntervalDuration</a:t>
                      </a:r>
                      <a:endParaRPr lang="en-US" sz="1600" b="0" i="0" u="none" strike="noStrike" dirty="0">
                        <a:solidFill>
                          <a:srgbClr val="000000"/>
                        </a:solidFill>
                        <a:effectLst/>
                        <a:latin typeface="Calibri"/>
                      </a:endParaRPr>
                    </a:p>
                  </a:txBody>
                  <a:tcPr marL="9525" marR="9525" marT="9525" marB="0"/>
                </a:tc>
                <a:tc>
                  <a:txBody>
                    <a:bodyPr/>
                    <a:lstStyle/>
                    <a:p>
                      <a:pPr algn="l" fontAlgn="b"/>
                      <a:r>
                        <a:rPr lang="en-US" sz="1600" b="0" i="0" u="none" strike="noStrike" dirty="0">
                          <a:solidFill>
                            <a:srgbClr val="000000"/>
                          </a:solidFill>
                          <a:effectLst/>
                          <a:latin typeface="Calibri"/>
                        </a:rPr>
                        <a:t>This is the minimum default length of an interval in seconds (e.g. 900 for 15 minutes, 3600 for one hour, …)</a:t>
                      </a:r>
                    </a:p>
                  </a:txBody>
                  <a:tcPr marL="9525" marR="9525" marT="9525" marB="0" anchor="b"/>
                </a:tc>
              </a:tr>
              <a:tr h="197063">
                <a:tc>
                  <a:txBody>
                    <a:bodyPr/>
                    <a:lstStyle/>
                    <a:p>
                      <a:pPr algn="l" fontAlgn="b"/>
                      <a:r>
                        <a:rPr lang="en-US" sz="1600" b="0" i="0" u="none" strike="noStrike" dirty="0" err="1">
                          <a:solidFill>
                            <a:srgbClr val="000000"/>
                          </a:solidFill>
                          <a:effectLst/>
                          <a:latin typeface="Calibri"/>
                        </a:rPr>
                        <a:t>BlockDuration</a:t>
                      </a:r>
                      <a:endParaRPr lang="en-US" sz="1600" b="0" i="0" u="none" strike="noStrike" dirty="0">
                        <a:solidFill>
                          <a:srgbClr val="000000"/>
                        </a:solidFill>
                        <a:effectLst/>
                        <a:latin typeface="Calibri"/>
                      </a:endParaRPr>
                    </a:p>
                  </a:txBody>
                  <a:tcPr marL="9525" marR="9525" marT="9525" marB="0"/>
                </a:tc>
                <a:tc>
                  <a:txBody>
                    <a:bodyPr/>
                    <a:lstStyle/>
                    <a:p>
                      <a:pPr algn="l" fontAlgn="b"/>
                      <a:r>
                        <a:rPr lang="en-US" sz="1600" b="0" i="0" u="none" strike="noStrike" dirty="0">
                          <a:solidFill>
                            <a:srgbClr val="000000"/>
                          </a:solidFill>
                          <a:effectLst/>
                          <a:latin typeface="Calibri"/>
                        </a:rPr>
                        <a:t>This is the length of a block that contains the intervals (based on enumeration of </a:t>
                      </a:r>
                      <a:r>
                        <a:rPr lang="en-US" sz="1600" b="0" i="0" u="none" strike="noStrike" dirty="0" err="1">
                          <a:solidFill>
                            <a:srgbClr val="000000"/>
                          </a:solidFill>
                          <a:effectLst/>
                          <a:latin typeface="Calibri"/>
                        </a:rPr>
                        <a:t>MacroPeriodKind</a:t>
                      </a:r>
                      <a:r>
                        <a:rPr lang="en-US" sz="1600" b="0" i="0" u="none" strike="noStrike" dirty="0">
                          <a:solidFill>
                            <a:srgbClr val="000000"/>
                          </a:solidFill>
                          <a:effectLst/>
                          <a:latin typeface="Calibri"/>
                        </a:rPr>
                        <a:t> in ESPI above as </a:t>
                      </a:r>
                      <a:r>
                        <a:rPr lang="en-US" sz="1600" b="0" i="0" u="none" strike="noStrike" dirty="0" err="1">
                          <a:solidFill>
                            <a:srgbClr val="000000"/>
                          </a:solidFill>
                          <a:effectLst/>
                          <a:latin typeface="Calibri"/>
                        </a:rPr>
                        <a:t>namedFrequency</a:t>
                      </a:r>
                      <a:r>
                        <a:rPr lang="en-US" sz="1600" b="0" i="0" u="none" strike="noStrike" dirty="0">
                          <a:solidFill>
                            <a:srgbClr val="000000"/>
                          </a:solidFill>
                          <a:effectLst/>
                          <a:latin typeface="Calibri"/>
                        </a:rPr>
                        <a:t>)</a:t>
                      </a:r>
                    </a:p>
                  </a:txBody>
                  <a:tcPr marL="9525" marR="9525" marT="9525" marB="0" anchor="b"/>
                </a:tc>
              </a:tr>
              <a:tr h="197063">
                <a:tc>
                  <a:txBody>
                    <a:bodyPr/>
                    <a:lstStyle/>
                    <a:p>
                      <a:pPr algn="l" fontAlgn="b"/>
                      <a:r>
                        <a:rPr lang="en-US" sz="1600" b="0" i="0" u="none" strike="noStrike" dirty="0" err="1">
                          <a:solidFill>
                            <a:srgbClr val="000000"/>
                          </a:solidFill>
                          <a:effectLst/>
                          <a:latin typeface="Calibri"/>
                        </a:rPr>
                        <a:t>HistoryLength</a:t>
                      </a:r>
                      <a:endParaRPr lang="en-US" sz="1600" b="0" i="0" u="none" strike="noStrike" dirty="0">
                        <a:solidFill>
                          <a:srgbClr val="000000"/>
                        </a:solidFill>
                        <a:effectLst/>
                        <a:latin typeface="Calibri"/>
                      </a:endParaRPr>
                    </a:p>
                  </a:txBody>
                  <a:tcPr marL="9525" marR="9525" marT="9525" marB="0"/>
                </a:tc>
                <a:tc>
                  <a:txBody>
                    <a:bodyPr/>
                    <a:lstStyle/>
                    <a:p>
                      <a:pPr algn="l" fontAlgn="b"/>
                      <a:r>
                        <a:rPr lang="en-US" sz="1600" b="0" i="0" u="none" strike="noStrike" dirty="0">
                          <a:solidFill>
                            <a:srgbClr val="000000"/>
                          </a:solidFill>
                          <a:effectLst/>
                          <a:latin typeface="Calibri"/>
                        </a:rPr>
                        <a:t>This is the length of history buffer </a:t>
                      </a:r>
                      <a:r>
                        <a:rPr lang="en-US" sz="1600" b="0" i="0" u="none" strike="noStrike" dirty="0" smtClean="0">
                          <a:solidFill>
                            <a:srgbClr val="000000"/>
                          </a:solidFill>
                          <a:effectLst/>
                          <a:latin typeface="Calibri"/>
                        </a:rPr>
                        <a:t>seconds</a:t>
                      </a:r>
                      <a:endParaRPr lang="en-US" sz="1600" b="0" i="0" u="none" strike="noStrike" dirty="0">
                        <a:solidFill>
                          <a:srgbClr val="000000"/>
                        </a:solidFill>
                        <a:effectLst/>
                        <a:latin typeface="Calibri"/>
                      </a:endParaRPr>
                    </a:p>
                  </a:txBody>
                  <a:tcPr marL="9525" marR="9525" marT="9525" marB="0" anchor="b"/>
                </a:tc>
              </a:tr>
              <a:tr h="197063">
                <a:tc>
                  <a:txBody>
                    <a:bodyPr/>
                    <a:lstStyle/>
                    <a:p>
                      <a:pPr algn="l" fontAlgn="b"/>
                      <a:r>
                        <a:rPr lang="en-US" sz="1600" b="0" i="0" u="none" strike="noStrike" dirty="0" err="1">
                          <a:solidFill>
                            <a:srgbClr val="000000"/>
                          </a:solidFill>
                          <a:effectLst/>
                          <a:latin typeface="Calibri"/>
                        </a:rPr>
                        <a:t>BulkAccountCollection</a:t>
                      </a:r>
                      <a:endParaRPr lang="en-US" sz="1600" b="0" i="0" u="none" strike="noStrike" dirty="0">
                        <a:solidFill>
                          <a:srgbClr val="000000"/>
                        </a:solidFill>
                        <a:effectLst/>
                        <a:latin typeface="Calibri"/>
                      </a:endParaRPr>
                    </a:p>
                  </a:txBody>
                  <a:tcPr marL="9525" marR="9525" marT="9525" marB="0"/>
                </a:tc>
                <a:tc>
                  <a:txBody>
                    <a:bodyPr/>
                    <a:lstStyle/>
                    <a:p>
                      <a:pPr algn="l" fontAlgn="b"/>
                      <a:r>
                        <a:rPr lang="en-US" sz="1600" b="0" i="0" u="none" strike="noStrike" dirty="0">
                          <a:solidFill>
                            <a:srgbClr val="000000"/>
                          </a:solidFill>
                          <a:effectLst/>
                          <a:latin typeface="Calibri"/>
                        </a:rPr>
                        <a:t>Used where the DC wants to provide for the reporting of multiple </a:t>
                      </a:r>
                      <a:r>
                        <a:rPr lang="en-US" sz="1600" b="0" i="0" u="none" strike="noStrike" dirty="0" err="1">
                          <a:solidFill>
                            <a:srgbClr val="000000"/>
                          </a:solidFill>
                          <a:effectLst/>
                          <a:latin typeface="Calibri"/>
                        </a:rPr>
                        <a:t>UsagePoints</a:t>
                      </a:r>
                      <a:r>
                        <a:rPr lang="en-US" sz="1600" b="0" i="0" u="none" strike="noStrike" dirty="0">
                          <a:solidFill>
                            <a:srgbClr val="000000"/>
                          </a:solidFill>
                          <a:effectLst/>
                          <a:latin typeface="Calibri"/>
                        </a:rPr>
                        <a:t> in a single Subscription. The number of </a:t>
                      </a:r>
                      <a:r>
                        <a:rPr lang="en-US" sz="1600" b="0" i="0" u="none" strike="noStrike" dirty="0" err="1">
                          <a:solidFill>
                            <a:srgbClr val="000000"/>
                          </a:solidFill>
                          <a:effectLst/>
                          <a:latin typeface="Calibri"/>
                        </a:rPr>
                        <a:t>UsagePoints</a:t>
                      </a:r>
                      <a:r>
                        <a:rPr lang="en-US" sz="1600" b="0" i="0" u="none" strike="noStrike" dirty="0">
                          <a:solidFill>
                            <a:srgbClr val="000000"/>
                          </a:solidFill>
                          <a:effectLst/>
                          <a:latin typeface="Calibri"/>
                        </a:rPr>
                        <a:t> is represented by the value in the assignment statement – e.g. 4 </a:t>
                      </a:r>
                      <a:r>
                        <a:rPr lang="en-US" sz="1600" b="0" i="0" u="none" strike="noStrike" dirty="0" err="1">
                          <a:solidFill>
                            <a:srgbClr val="000000"/>
                          </a:solidFill>
                          <a:effectLst/>
                          <a:latin typeface="Calibri"/>
                        </a:rPr>
                        <a:t>UsagePoints</a:t>
                      </a:r>
                      <a:r>
                        <a:rPr lang="en-US" sz="1600" b="0" i="0" u="none" strike="noStrike" dirty="0">
                          <a:solidFill>
                            <a:srgbClr val="000000"/>
                          </a:solidFill>
                          <a:effectLst/>
                          <a:latin typeface="Calibri"/>
                        </a:rPr>
                        <a:t> would be </a:t>
                      </a:r>
                      <a:r>
                        <a:rPr lang="en-US" sz="1600" b="0" i="0" u="none" strike="noStrike" dirty="0" err="1">
                          <a:solidFill>
                            <a:srgbClr val="000000"/>
                          </a:solidFill>
                          <a:effectLst/>
                          <a:latin typeface="Calibri"/>
                        </a:rPr>
                        <a:t>BulkAccountCollection</a:t>
                      </a:r>
                      <a:r>
                        <a:rPr lang="en-US" sz="1600" b="0" i="0" u="none" strike="noStrike" dirty="0">
                          <a:solidFill>
                            <a:srgbClr val="000000"/>
                          </a:solidFill>
                          <a:effectLst/>
                          <a:latin typeface="Calibri"/>
                        </a:rPr>
                        <a:t>=4.</a:t>
                      </a:r>
                    </a:p>
                  </a:txBody>
                  <a:tcPr marL="9525" marR="9525" marT="9525" marB="0" anchor="b"/>
                </a:tc>
              </a:tr>
            </a:tbl>
          </a:graphicData>
        </a:graphic>
      </p:graphicFrame>
      <p:sp>
        <p:nvSpPr>
          <p:cNvPr id="4" name="TextBox 3"/>
          <p:cNvSpPr txBox="1"/>
          <p:nvPr/>
        </p:nvSpPr>
        <p:spPr>
          <a:xfrm>
            <a:off x="685800" y="6019800"/>
            <a:ext cx="3178662" cy="338554"/>
          </a:xfrm>
          <a:prstGeom prst="rect">
            <a:avLst/>
          </a:prstGeom>
          <a:noFill/>
        </p:spPr>
        <p:txBody>
          <a:bodyPr wrap="none" rtlCol="0">
            <a:spAutoFit/>
          </a:bodyPr>
          <a:lstStyle/>
          <a:p>
            <a:r>
              <a:rPr lang="en-US" sz="1600" dirty="0" smtClean="0">
                <a:hlinkClick r:id="rId2"/>
              </a:rPr>
              <a:t>Ref: </a:t>
            </a:r>
            <a:r>
              <a:rPr lang="en-US" sz="1400" dirty="0" err="1" smtClean="0">
                <a:hlinkClick r:id="rId2"/>
              </a:rPr>
              <a:t>Authorization.docx</a:t>
            </a:r>
            <a:r>
              <a:rPr lang="en-US" sz="1600" dirty="0" smtClean="0">
                <a:hlinkClick r:id="rId2"/>
              </a:rPr>
              <a:t> Section 2.6</a:t>
            </a:r>
            <a:endParaRPr lang="en-US" sz="1600" dirty="0"/>
          </a:p>
        </p:txBody>
      </p:sp>
    </p:spTree>
    <p:extLst>
      <p:ext uri="{BB962C8B-B14F-4D97-AF65-F5344CB8AC3E}">
        <p14:creationId xmlns:p14="http://schemas.microsoft.com/office/powerpoint/2010/main" val="512119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36360968"/>
              </p:ext>
            </p:extLst>
          </p:nvPr>
        </p:nvGraphicFramePr>
        <p:xfrm>
          <a:off x="685800" y="1119071"/>
          <a:ext cx="8001000" cy="5256963"/>
        </p:xfrm>
        <a:graphic>
          <a:graphicData uri="http://schemas.openxmlformats.org/drawingml/2006/table">
            <a:tbl>
              <a:tblPr>
                <a:tableStyleId>{5C22544A-7EE6-4342-B048-85BDC9FD1C3A}</a:tableStyleId>
              </a:tblPr>
              <a:tblGrid>
                <a:gridCol w="1752600"/>
                <a:gridCol w="6248400"/>
              </a:tblGrid>
              <a:tr h="215052">
                <a:tc>
                  <a:txBody>
                    <a:bodyPr/>
                    <a:lstStyle/>
                    <a:p>
                      <a:pPr algn="l" fontAlgn="b"/>
                      <a:r>
                        <a:rPr lang="en-US" sz="1800" b="1" u="none" strike="noStrike" dirty="0">
                          <a:effectLst/>
                        </a:rPr>
                        <a:t>Term</a:t>
                      </a:r>
                      <a:endParaRPr lang="en-US" sz="1800" b="1" i="0" u="none" strike="noStrike" dirty="0">
                        <a:solidFill>
                          <a:srgbClr val="FFFFFF"/>
                        </a:solidFill>
                        <a:effectLst/>
                        <a:latin typeface="Calibri"/>
                      </a:endParaRPr>
                    </a:p>
                  </a:txBody>
                  <a:tcPr marL="9525" marR="9525" marT="9525" marB="0" anchor="b"/>
                </a:tc>
                <a:tc>
                  <a:txBody>
                    <a:bodyPr/>
                    <a:lstStyle/>
                    <a:p>
                      <a:pPr algn="l" fontAlgn="b"/>
                      <a:r>
                        <a:rPr lang="en-US" sz="1800" b="1" u="none" strike="noStrike" dirty="0">
                          <a:effectLst/>
                        </a:rPr>
                        <a:t>Expansion</a:t>
                      </a:r>
                      <a:endParaRPr lang="en-US" sz="1800" b="1" i="0" u="none" strike="noStrike" dirty="0">
                        <a:solidFill>
                          <a:srgbClr val="FFFFFF"/>
                        </a:solidFill>
                        <a:effectLst/>
                        <a:latin typeface="Calibri"/>
                      </a:endParaRPr>
                    </a:p>
                  </a:txBody>
                  <a:tcPr marL="9525" marR="9525" marT="9525" marB="0" anchor="b"/>
                </a:tc>
              </a:tr>
              <a:tr h="170939">
                <a:tc>
                  <a:txBody>
                    <a:bodyPr/>
                    <a:lstStyle/>
                    <a:p>
                      <a:pPr algn="l" fontAlgn="b"/>
                      <a:r>
                        <a:rPr lang="en-US" sz="1400" u="none" strike="noStrike" dirty="0">
                          <a:effectLst/>
                        </a:rPr>
                        <a:t>Scope </a:t>
                      </a:r>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u="none" strike="noStrike" dirty="0">
                          <a:effectLst/>
                        </a:rPr>
                        <a:t> [ </a:t>
                      </a:r>
                      <a:r>
                        <a:rPr lang="en-US" sz="1400" u="none" strike="noStrike" dirty="0" err="1">
                          <a:effectLst/>
                        </a:rPr>
                        <a:t>FBTerms</a:t>
                      </a:r>
                      <a:r>
                        <a:rPr lang="en-US" sz="1400" u="none" strike="noStrike" dirty="0">
                          <a:effectLst/>
                        </a:rPr>
                        <a:t> ], [ </a:t>
                      </a:r>
                      <a:r>
                        <a:rPr lang="en-US" sz="1400" u="none" strike="noStrike" dirty="0" err="1">
                          <a:effectLst/>
                        </a:rPr>
                        <a:t>ValueTerms</a:t>
                      </a:r>
                      <a:r>
                        <a:rPr lang="en-US" sz="1400" u="none" strike="noStrike" dirty="0">
                          <a:effectLst/>
                        </a:rPr>
                        <a:t> ], [ </a:t>
                      </a:r>
                      <a:r>
                        <a:rPr lang="en-US" sz="1400" u="none" strike="noStrike" dirty="0" err="1">
                          <a:effectLst/>
                        </a:rPr>
                        <a:t>ResourceTerms</a:t>
                      </a:r>
                      <a:r>
                        <a:rPr lang="en-US" sz="1400" u="none" strike="noStrike" dirty="0">
                          <a:effectLst/>
                        </a:rPr>
                        <a:t> ];</a:t>
                      </a:r>
                      <a:endParaRPr lang="en-US" sz="1400" b="0" i="0" u="none" strike="noStrike" dirty="0">
                        <a:solidFill>
                          <a:srgbClr val="000000"/>
                        </a:solidFill>
                        <a:effectLst/>
                        <a:latin typeface="Calibri"/>
                      </a:endParaRPr>
                    </a:p>
                  </a:txBody>
                  <a:tcPr marL="9525" marR="9525" marT="9525" marB="0"/>
                </a:tc>
              </a:tr>
              <a:tr h="170939">
                <a:tc>
                  <a:txBody>
                    <a:bodyPr/>
                    <a:lstStyle/>
                    <a:p>
                      <a:pPr algn="l" fontAlgn="b"/>
                      <a:r>
                        <a:rPr lang="en-US" sz="1400" u="none" strike="noStrike">
                          <a:effectLst/>
                        </a:rPr>
                        <a:t>FBTerms </a:t>
                      </a:r>
                      <a:endParaRPr lang="en-US" sz="1400" b="0" i="0" u="none" strike="noStrike">
                        <a:solidFill>
                          <a:srgbClr val="000000"/>
                        </a:solidFill>
                        <a:effectLst/>
                        <a:latin typeface="Calibri"/>
                      </a:endParaRPr>
                    </a:p>
                  </a:txBody>
                  <a:tcPr marL="9525" marR="9525" marT="9525" marB="0"/>
                </a:tc>
                <a:tc>
                  <a:txBody>
                    <a:bodyPr/>
                    <a:lstStyle/>
                    <a:p>
                      <a:pPr algn="l" fontAlgn="b"/>
                      <a:r>
                        <a:rPr lang="en-US" sz="1400" u="none" strike="noStrike" dirty="0" smtClean="0">
                          <a:effectLst/>
                        </a:rPr>
                        <a:t>“FB=“, </a:t>
                      </a:r>
                      <a:r>
                        <a:rPr lang="en-US" sz="1400" u="none" strike="noStrike" dirty="0">
                          <a:effectLst/>
                        </a:rPr>
                        <a:t>{ [</a:t>
                      </a:r>
                      <a:r>
                        <a:rPr lang="en-US" sz="1400" u="none" strike="noStrike" dirty="0" err="1">
                          <a:effectLst/>
                        </a:rPr>
                        <a:t>FBTerm</a:t>
                      </a:r>
                      <a:r>
                        <a:rPr lang="en-US" sz="1400" u="none" strike="noStrike" dirty="0">
                          <a:effectLst/>
                        </a:rPr>
                        <a:t>], ”_”} , </a:t>
                      </a:r>
                      <a:r>
                        <a:rPr lang="en-US" sz="1400" u="none" strike="noStrike" dirty="0" err="1" smtClean="0">
                          <a:effectLst/>
                        </a:rPr>
                        <a:t>FBTerm</a:t>
                      </a:r>
                      <a:r>
                        <a:rPr lang="en-US" sz="1400" u="none" strike="noStrike" dirty="0" smtClean="0">
                          <a:effectLst/>
                        </a:rPr>
                        <a:t>, </a:t>
                      </a:r>
                      <a:r>
                        <a:rPr lang="en-US" sz="1400" u="none" strike="noStrike" dirty="0" err="1">
                          <a:effectLst/>
                        </a:rPr>
                        <a:t>ScopeDelimiter</a:t>
                      </a:r>
                      <a:r>
                        <a:rPr lang="en-US" sz="1400" u="none" strike="noStrike" dirty="0">
                          <a:effectLst/>
                        </a:rPr>
                        <a:t> ;</a:t>
                      </a:r>
                      <a:endParaRPr lang="en-US" sz="1400" b="0" i="0" u="none" strike="noStrike" dirty="0">
                        <a:solidFill>
                          <a:srgbClr val="000000"/>
                        </a:solidFill>
                        <a:effectLst/>
                        <a:latin typeface="Calibri"/>
                      </a:endParaRPr>
                    </a:p>
                  </a:txBody>
                  <a:tcPr marL="9525" marR="9525" marT="9525" marB="0"/>
                </a:tc>
              </a:tr>
              <a:tr h="170939">
                <a:tc>
                  <a:txBody>
                    <a:bodyPr/>
                    <a:lstStyle/>
                    <a:p>
                      <a:pPr algn="l" fontAlgn="b"/>
                      <a:r>
                        <a:rPr lang="en-US" sz="1400" u="none" strike="noStrike" dirty="0" err="1">
                          <a:effectLst/>
                        </a:rPr>
                        <a:t>FBTerm</a:t>
                      </a:r>
                      <a:r>
                        <a:rPr lang="en-US" sz="1400" u="none" strike="noStrike" dirty="0">
                          <a:effectLst/>
                        </a:rPr>
                        <a:t> </a:t>
                      </a:r>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u="none" strike="noStrike" dirty="0">
                          <a:effectLst/>
                        </a:rPr>
                        <a:t>“4” | “5” | “6” | “7” | “8” | “9” | “10” | “11” | “12” | “15” | “16” | “17” | “18” | “19” | “27” | “28” | “29</a:t>
                      </a:r>
                      <a:r>
                        <a:rPr lang="en-US" sz="1400" u="none" strike="noStrike" dirty="0" smtClean="0">
                          <a:effectLst/>
                        </a:rPr>
                        <a:t>” | “31” | “32” | “33” | “34” | “35” | “36” | “37” | “38” |</a:t>
                      </a:r>
                      <a:r>
                        <a:rPr lang="en-US" sz="1400" u="none" strike="noStrike" baseline="0" dirty="0" smtClean="0">
                          <a:effectLst/>
                        </a:rPr>
                        <a:t> “39” | “40” | “41” | “43”</a:t>
                      </a:r>
                      <a:endParaRPr lang="en-US" sz="1400" b="0" i="0" u="none" strike="noStrike" dirty="0">
                        <a:solidFill>
                          <a:srgbClr val="000000"/>
                        </a:solidFill>
                        <a:effectLst/>
                        <a:latin typeface="Calibri"/>
                      </a:endParaRPr>
                    </a:p>
                  </a:txBody>
                  <a:tcPr marL="9525" marR="9525" marT="9525" marB="0"/>
                </a:tc>
              </a:tr>
              <a:tr h="170939">
                <a:tc>
                  <a:txBody>
                    <a:bodyPr/>
                    <a:lstStyle/>
                    <a:p>
                      <a:pPr algn="l" fontAlgn="b"/>
                      <a:r>
                        <a:rPr lang="en-US" sz="1400" u="none" strike="noStrike" dirty="0" err="1">
                          <a:effectLst/>
                        </a:rPr>
                        <a:t>ValueTerms</a:t>
                      </a:r>
                      <a:r>
                        <a:rPr lang="en-US" sz="1400" u="none" strike="noStrike" dirty="0">
                          <a:effectLst/>
                        </a:rPr>
                        <a:t> </a:t>
                      </a:r>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u="none" strike="noStrike" dirty="0">
                          <a:effectLst/>
                        </a:rPr>
                        <a:t>{ ( "</a:t>
                      </a:r>
                      <a:r>
                        <a:rPr lang="en-US" sz="1400" u="none" strike="noStrike" dirty="0" err="1">
                          <a:effectLst/>
                        </a:rPr>
                        <a:t>IntervalDuration</a:t>
                      </a:r>
                      <a:r>
                        <a:rPr lang="en-US" sz="1400" u="none" strike="noStrike" dirty="0">
                          <a:effectLst/>
                        </a:rPr>
                        <a:t>=", </a:t>
                      </a:r>
                      <a:r>
                        <a:rPr lang="en-US" sz="1400" b="0" i="0" u="none" strike="noStrike" dirty="0" err="1" smtClean="0">
                          <a:solidFill>
                            <a:srgbClr val="000000"/>
                          </a:solidFill>
                          <a:effectLst/>
                          <a:latin typeface="+mn-lt"/>
                        </a:rPr>
                        <a:t>namedOrNumber</a:t>
                      </a:r>
                      <a:r>
                        <a:rPr lang="en-US" sz="1400" b="0" i="0" u="none" strike="noStrike" dirty="0" smtClean="0">
                          <a:solidFill>
                            <a:srgbClr val="000000"/>
                          </a:solidFill>
                          <a:effectLst/>
                          <a:latin typeface="+mn-lt"/>
                        </a:rPr>
                        <a:t>,{“_”, </a:t>
                      </a:r>
                      <a:r>
                        <a:rPr lang="en-US" sz="1400" b="0" i="0" u="none" strike="noStrike" dirty="0" err="1" smtClean="0">
                          <a:solidFill>
                            <a:srgbClr val="000000"/>
                          </a:solidFill>
                          <a:effectLst/>
                          <a:latin typeface="+mn-lt"/>
                        </a:rPr>
                        <a:t>namedOrNumber</a:t>
                      </a:r>
                      <a:r>
                        <a:rPr lang="en-US" sz="1400" b="0" i="0" u="none" strike="noStrike" dirty="0" smtClean="0">
                          <a:solidFill>
                            <a:srgbClr val="000000"/>
                          </a:solidFill>
                          <a:effectLst/>
                          <a:latin typeface="+mn-lt"/>
                        </a:rPr>
                        <a:t>}</a:t>
                      </a:r>
                      <a:r>
                        <a:rPr lang="en-US" sz="1400" u="none" strike="noStrike" dirty="0" smtClean="0">
                          <a:effectLst/>
                        </a:rPr>
                        <a:t>),</a:t>
                      </a:r>
                      <a:r>
                        <a:rPr lang="en-US" sz="1400" u="none" strike="noStrike" dirty="0" smtClean="0">
                          <a:solidFill>
                            <a:srgbClr val="FF0000"/>
                          </a:solidFill>
                          <a:effectLst/>
                        </a:rPr>
                        <a:t> </a:t>
                      </a:r>
                      <a:endParaRPr lang="en-US" sz="1400" b="0" i="0" u="none" strike="noStrike" dirty="0">
                        <a:solidFill>
                          <a:srgbClr val="FF0000"/>
                        </a:solidFill>
                        <a:effectLst/>
                        <a:latin typeface="Calibri"/>
                      </a:endParaRPr>
                    </a:p>
                  </a:txBody>
                  <a:tcPr marL="9525" marR="9525" marT="9525" marB="0"/>
                </a:tc>
              </a:tr>
              <a:tr h="174424">
                <a:tc>
                  <a:txBody>
                    <a:bodyPr/>
                    <a:lstStyle/>
                    <a:p>
                      <a:pPr algn="l" fontAlgn="b"/>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u="none" strike="noStrike" dirty="0">
                          <a:effectLst/>
                        </a:rPr>
                        <a:t>| ( "</a:t>
                      </a:r>
                      <a:r>
                        <a:rPr lang="en-US" sz="1400" u="none" strike="noStrike" dirty="0" err="1">
                          <a:effectLst/>
                        </a:rPr>
                        <a:t>BlockDuration</a:t>
                      </a:r>
                      <a:r>
                        <a:rPr lang="en-US" sz="1400" u="none" strike="noStrike" dirty="0">
                          <a:effectLst/>
                        </a:rPr>
                        <a:t>=", </a:t>
                      </a:r>
                      <a:r>
                        <a:rPr lang="en-US" sz="1400" b="0" i="0" u="none" strike="noStrike" dirty="0" err="1" smtClean="0">
                          <a:solidFill>
                            <a:srgbClr val="000000"/>
                          </a:solidFill>
                          <a:effectLst/>
                          <a:latin typeface="+mn-lt"/>
                        </a:rPr>
                        <a:t>namedOrNumber</a:t>
                      </a:r>
                      <a:r>
                        <a:rPr lang="en-US" sz="1400" b="0" i="0" u="none" strike="noStrike" dirty="0" smtClean="0">
                          <a:solidFill>
                            <a:srgbClr val="000000"/>
                          </a:solidFill>
                          <a:effectLst/>
                          <a:latin typeface="+mn-lt"/>
                        </a:rPr>
                        <a:t>,{“_”, </a:t>
                      </a:r>
                      <a:r>
                        <a:rPr lang="en-US" sz="1400" b="0" i="0" u="none" strike="noStrike" dirty="0" err="1" smtClean="0">
                          <a:solidFill>
                            <a:srgbClr val="000000"/>
                          </a:solidFill>
                          <a:effectLst/>
                          <a:latin typeface="+mn-lt"/>
                        </a:rPr>
                        <a:t>namedOrNumber</a:t>
                      </a:r>
                      <a:r>
                        <a:rPr lang="en-US" sz="1400" b="0" i="0" u="none" strike="noStrike" dirty="0" smtClean="0">
                          <a:solidFill>
                            <a:srgbClr val="000000"/>
                          </a:solidFill>
                          <a:effectLst/>
                          <a:latin typeface="+mn-lt"/>
                        </a:rPr>
                        <a:t>}</a:t>
                      </a:r>
                      <a:r>
                        <a:rPr lang="en-US" sz="1400" u="none" strike="noStrike" dirty="0" smtClean="0">
                          <a:effectLst/>
                        </a:rPr>
                        <a:t>), </a:t>
                      </a:r>
                      <a:endParaRPr lang="en-US" sz="1400" b="0" i="0" u="none" strike="noStrike" dirty="0">
                        <a:solidFill>
                          <a:srgbClr val="000000"/>
                        </a:solidFill>
                        <a:effectLst/>
                        <a:latin typeface="Calibri"/>
                      </a:endParaRPr>
                    </a:p>
                  </a:txBody>
                  <a:tcPr marL="9525" marR="9525" marT="9525" marB="0"/>
                </a:tc>
              </a:tr>
              <a:tr h="170939">
                <a:tc>
                  <a:txBody>
                    <a:bodyPr/>
                    <a:lstStyle/>
                    <a:p>
                      <a:pPr algn="l" fontAlgn="b"/>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u="none" strike="noStrike" dirty="0">
                          <a:effectLst/>
                        </a:rPr>
                        <a:t>| ( "</a:t>
                      </a:r>
                      <a:r>
                        <a:rPr lang="en-US" sz="1400" u="none" strike="noStrike" dirty="0" err="1">
                          <a:effectLst/>
                        </a:rPr>
                        <a:t>HistoryLength</a:t>
                      </a:r>
                      <a:r>
                        <a:rPr lang="en-US" sz="1400" u="none" strike="noStrike" dirty="0">
                          <a:effectLst/>
                        </a:rPr>
                        <a:t>=", </a:t>
                      </a:r>
                      <a:r>
                        <a:rPr lang="en-US" sz="1400" u="none" strike="noStrike" dirty="0" err="1">
                          <a:effectLst/>
                        </a:rPr>
                        <a:t>nonNegativeNumber</a:t>
                      </a:r>
                      <a:r>
                        <a:rPr lang="en-US" sz="1400" u="none" strike="noStrike" dirty="0">
                          <a:effectLst/>
                        </a:rPr>
                        <a:t>),</a:t>
                      </a:r>
                      <a:endParaRPr lang="en-US" sz="1400" b="0" i="0" u="none" strike="noStrike" dirty="0">
                        <a:solidFill>
                          <a:srgbClr val="000000"/>
                        </a:solidFill>
                        <a:effectLst/>
                        <a:latin typeface="Calibri"/>
                      </a:endParaRPr>
                    </a:p>
                  </a:txBody>
                  <a:tcPr marL="9525" marR="9525" marT="9525" marB="0"/>
                </a:tc>
              </a:tr>
              <a:tr h="170939">
                <a:tc>
                  <a:txBody>
                    <a:bodyPr/>
                    <a:lstStyle/>
                    <a:p>
                      <a:pPr algn="l" fontAlgn="b"/>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u="none" strike="noStrike" dirty="0">
                          <a:effectLst/>
                        </a:rPr>
                        <a:t>| ( "</a:t>
                      </a:r>
                      <a:r>
                        <a:rPr lang="en-US" sz="1400" u="none" strike="noStrike" dirty="0" err="1">
                          <a:effectLst/>
                        </a:rPr>
                        <a:t>SubscriptionFrequency</a:t>
                      </a:r>
                      <a:r>
                        <a:rPr lang="en-US" sz="1400" u="none" strike="noStrike" dirty="0">
                          <a:effectLst/>
                        </a:rPr>
                        <a:t>=", </a:t>
                      </a:r>
                      <a:r>
                        <a:rPr lang="en-US" sz="1400" u="none" strike="noStrike" dirty="0" err="1">
                          <a:effectLst/>
                        </a:rPr>
                        <a:t>nonNegativeNumber</a:t>
                      </a:r>
                      <a:r>
                        <a:rPr lang="en-US" sz="1400" u="none" strike="noStrike" dirty="0">
                          <a:effectLst/>
                        </a:rPr>
                        <a:t> | </a:t>
                      </a:r>
                      <a:r>
                        <a:rPr lang="en-US" sz="1400" u="none" strike="noStrike" dirty="0" err="1">
                          <a:effectLst/>
                        </a:rPr>
                        <a:t>namedFrequency</a:t>
                      </a:r>
                      <a:r>
                        <a:rPr lang="en-US" sz="1400" u="none" strike="noStrike" dirty="0">
                          <a:effectLst/>
                        </a:rPr>
                        <a:t>), </a:t>
                      </a:r>
                      <a:r>
                        <a:rPr lang="en-US" sz="1400" u="none" strike="noStrike" dirty="0" err="1">
                          <a:effectLst/>
                        </a:rPr>
                        <a:t>ScopeDelimiter</a:t>
                      </a:r>
                      <a:r>
                        <a:rPr lang="en-US" sz="1400" u="none" strike="noStrike" dirty="0">
                          <a:effectLst/>
                        </a:rPr>
                        <a:t> };</a:t>
                      </a:r>
                      <a:endParaRPr lang="en-US" sz="1400" b="0" i="0" u="none" strike="noStrike" dirty="0">
                        <a:solidFill>
                          <a:srgbClr val="000000"/>
                        </a:solidFill>
                        <a:effectLst/>
                        <a:latin typeface="Calibri"/>
                      </a:endParaRPr>
                    </a:p>
                  </a:txBody>
                  <a:tcPr marL="9525" marR="9525" marT="9525" marB="0"/>
                </a:tc>
              </a:tr>
              <a:tr h="359209">
                <a:tc>
                  <a:txBody>
                    <a:bodyPr/>
                    <a:lstStyle/>
                    <a:p>
                      <a:pPr algn="l" fontAlgn="b"/>
                      <a:r>
                        <a:rPr lang="en-US" sz="1400" u="none" strike="noStrike" dirty="0" err="1" smtClean="0">
                          <a:effectLst/>
                        </a:rPr>
                        <a:t>ResourceTerms</a:t>
                      </a:r>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u="none" strike="noStrike" dirty="0">
                          <a:effectLst/>
                        </a:rPr>
                        <a:t>{ </a:t>
                      </a:r>
                      <a:r>
                        <a:rPr lang="en-US" sz="1400" u="none" strike="noStrike" dirty="0" smtClean="0">
                          <a:effectLst/>
                        </a:rPr>
                        <a:t>(“</a:t>
                      </a:r>
                      <a:r>
                        <a:rPr lang="en-US" sz="1400" u="none" strike="noStrike" dirty="0" err="1" smtClean="0">
                          <a:solidFill>
                            <a:schemeClr val="tx1"/>
                          </a:solidFill>
                          <a:effectLst/>
                        </a:rPr>
                        <a:t>AccountCollection</a:t>
                      </a:r>
                      <a:r>
                        <a:rPr lang="en-US" sz="1400" u="none" strike="noStrike" dirty="0">
                          <a:effectLst/>
                        </a:rPr>
                        <a:t>=”, </a:t>
                      </a:r>
                      <a:r>
                        <a:rPr lang="en-US" sz="1400" u="none" strike="noStrike" dirty="0" err="1">
                          <a:effectLst/>
                        </a:rPr>
                        <a:t>nonNegativeNumber</a:t>
                      </a:r>
                      <a:r>
                        <a:rPr lang="en-US" sz="1400" u="none" strike="noStrike" dirty="0">
                          <a:effectLst/>
                        </a:rPr>
                        <a:t>) | “BR=”, </a:t>
                      </a:r>
                      <a:r>
                        <a:rPr lang="en-US" sz="1400" u="none" strike="noStrike" dirty="0" err="1">
                          <a:effectLst/>
                        </a:rPr>
                        <a:t>brID</a:t>
                      </a:r>
                      <a:r>
                        <a:rPr lang="en-US" sz="1400" u="none" strike="noStrike" dirty="0">
                          <a:effectLst/>
                        </a:rPr>
                        <a:t>), </a:t>
                      </a:r>
                      <a:r>
                        <a:rPr lang="en-US" sz="1400" u="none" strike="noStrike" dirty="0" err="1">
                          <a:effectLst/>
                        </a:rPr>
                        <a:t>ScopeDelimiter</a:t>
                      </a:r>
                      <a:r>
                        <a:rPr lang="en-US" sz="1400" u="none" strike="noStrike" dirty="0">
                          <a:effectLst/>
                        </a:rPr>
                        <a:t>}</a:t>
                      </a:r>
                      <a:endParaRPr lang="en-US" sz="1400" b="0" i="0" u="none" strike="noStrike" dirty="0">
                        <a:solidFill>
                          <a:srgbClr val="000000"/>
                        </a:solidFill>
                        <a:effectLst/>
                        <a:latin typeface="Calibri"/>
                      </a:endParaRPr>
                    </a:p>
                  </a:txBody>
                  <a:tcPr marL="9525" marR="9525" marT="9525" marB="0"/>
                </a:tc>
              </a:tr>
              <a:tr h="197063">
                <a:tc>
                  <a:txBody>
                    <a:bodyPr/>
                    <a:lstStyle/>
                    <a:p>
                      <a:pPr algn="l" fontAlgn="b"/>
                      <a:r>
                        <a:rPr lang="en-US" sz="1400" u="none" strike="noStrike" dirty="0" err="1">
                          <a:effectLst/>
                        </a:rPr>
                        <a:t>ScopeDelimiter</a:t>
                      </a:r>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u="none" strike="noStrike" dirty="0">
                          <a:effectLst/>
                        </a:rPr>
                        <a:t>“;”</a:t>
                      </a:r>
                      <a:endParaRPr lang="en-US" sz="1400" b="0" i="0" u="none" strike="noStrike" dirty="0">
                        <a:solidFill>
                          <a:srgbClr val="000000"/>
                        </a:solidFill>
                        <a:effectLst/>
                        <a:latin typeface="Calibri"/>
                      </a:endParaRPr>
                    </a:p>
                  </a:txBody>
                  <a:tcPr marL="9525" marR="9525" marT="9525" marB="0"/>
                </a:tc>
              </a:tr>
              <a:tr h="197063">
                <a:tc>
                  <a:txBody>
                    <a:bodyPr/>
                    <a:lstStyle/>
                    <a:p>
                      <a:pPr algn="l" fontAlgn="b"/>
                      <a:r>
                        <a:rPr lang="en-US" sz="1400" b="0" i="0" u="none" strike="noStrike" dirty="0" err="1">
                          <a:solidFill>
                            <a:srgbClr val="000000"/>
                          </a:solidFill>
                          <a:effectLst/>
                          <a:latin typeface="Calibri"/>
                        </a:rPr>
                        <a:t>namedFrequency</a:t>
                      </a:r>
                      <a:r>
                        <a:rPr lang="en-US" sz="1400" b="0" i="0" u="none" strike="noStrike" dirty="0">
                          <a:solidFill>
                            <a:srgbClr val="000000"/>
                          </a:solidFill>
                          <a:effectLst/>
                          <a:latin typeface="Calibri"/>
                        </a:rPr>
                        <a:t> </a:t>
                      </a:r>
                    </a:p>
                  </a:txBody>
                  <a:tcPr marL="9525" marR="9525" marT="9525" marB="0"/>
                </a:tc>
                <a:tc>
                  <a:txBody>
                    <a:bodyPr/>
                    <a:lstStyle/>
                    <a:p>
                      <a:pPr algn="l" fontAlgn="b"/>
                      <a:r>
                        <a:rPr lang="en-US" sz="1400" b="0" i="0" u="none" strike="noStrike" dirty="0">
                          <a:solidFill>
                            <a:srgbClr val="000000"/>
                          </a:solidFill>
                          <a:effectLst/>
                          <a:latin typeface="Calibri"/>
                        </a:rPr>
                        <a:t>“</a:t>
                      </a:r>
                      <a:r>
                        <a:rPr lang="en-US" sz="1400" b="0" i="0" u="none" strike="noStrike" dirty="0" err="1">
                          <a:solidFill>
                            <a:srgbClr val="000000"/>
                          </a:solidFill>
                          <a:effectLst/>
                          <a:latin typeface="Calibri"/>
                        </a:rPr>
                        <a:t>billingPeriod</a:t>
                      </a:r>
                      <a:r>
                        <a:rPr lang="en-US" sz="1400" b="0" i="0" u="none" strike="noStrike" dirty="0">
                          <a:solidFill>
                            <a:srgbClr val="000000"/>
                          </a:solidFill>
                          <a:effectLst/>
                          <a:latin typeface="Calibri"/>
                        </a:rPr>
                        <a:t>” | “daily” | “monthly” | “seasonal” | “weekly” | </a:t>
                      </a:r>
                    </a:p>
                  </a:txBody>
                  <a:tcPr marL="9525" marR="9525" marT="9525" marB="0"/>
                </a:tc>
              </a:tr>
              <a:tr h="197063">
                <a:tc>
                  <a:txBody>
                    <a:bodyPr/>
                    <a:lstStyle/>
                    <a:p>
                      <a:pPr algn="l" fontAlgn="b"/>
                      <a:r>
                        <a:rPr lang="en-US" sz="1400" b="0" i="0" u="none" strike="noStrike" dirty="0" err="1" smtClean="0">
                          <a:solidFill>
                            <a:srgbClr val="000000"/>
                          </a:solidFill>
                          <a:effectLst/>
                          <a:latin typeface="Calibri"/>
                        </a:rPr>
                        <a:t>namedOrNumber</a:t>
                      </a:r>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u="none" strike="noStrike" dirty="0" err="1" smtClean="0">
                          <a:effectLst/>
                        </a:rPr>
                        <a:t>nonNegativeNumber</a:t>
                      </a:r>
                      <a:r>
                        <a:rPr lang="en-US" sz="1400" u="none" strike="noStrike" dirty="0" smtClean="0">
                          <a:effectLst/>
                        </a:rPr>
                        <a:t> | </a:t>
                      </a:r>
                      <a:r>
                        <a:rPr lang="en-US" sz="1400" u="none" strike="noStrike" dirty="0" err="1" smtClean="0">
                          <a:effectLst/>
                        </a:rPr>
                        <a:t>namedFrequency</a:t>
                      </a:r>
                      <a:r>
                        <a:rPr lang="en-US" sz="1400" u="none" strike="noStrike" dirty="0" smtClean="0">
                          <a:effectLst/>
                        </a:rPr>
                        <a:t>;</a:t>
                      </a:r>
                      <a:endParaRPr lang="en-US" sz="1400" b="0" i="0" u="none" strike="noStrike" dirty="0">
                        <a:solidFill>
                          <a:srgbClr val="000000"/>
                        </a:solidFill>
                        <a:effectLst/>
                        <a:latin typeface="Calibri"/>
                      </a:endParaRPr>
                    </a:p>
                  </a:txBody>
                  <a:tcPr marL="9525" marR="9525" marT="9525" marB="0"/>
                </a:tc>
              </a:tr>
              <a:tr h="197063">
                <a:tc>
                  <a:txBody>
                    <a:bodyPr/>
                    <a:lstStyle/>
                    <a:p>
                      <a:pPr algn="l" fontAlgn="b"/>
                      <a:r>
                        <a:rPr lang="en-US" sz="1400" b="0" i="0" u="none" strike="noStrike" dirty="0" err="1" smtClean="0">
                          <a:solidFill>
                            <a:srgbClr val="000000"/>
                          </a:solidFill>
                          <a:effectLst/>
                          <a:latin typeface="Calibri"/>
                        </a:rPr>
                        <a:t>brID</a:t>
                      </a:r>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b="0" i="0" u="none" strike="noStrike" dirty="0" smtClean="0">
                          <a:solidFill>
                            <a:srgbClr val="000000"/>
                          </a:solidFill>
                          <a:effectLst/>
                          <a:latin typeface="Calibri"/>
                        </a:rPr>
                        <a:t>Character</a:t>
                      </a:r>
                      <a:r>
                        <a:rPr lang="en-US" sz="1400" b="0" i="0" u="none" strike="noStrike" dirty="0" smtClean="0">
                          <a:solidFill>
                            <a:srgbClr val="000000"/>
                          </a:solidFill>
                          <a:effectLst/>
                          <a:latin typeface="+mn-lt"/>
                        </a:rPr>
                        <a:t>, {Character}*;</a:t>
                      </a:r>
                      <a:endParaRPr lang="en-US" sz="1400" b="0" i="0" u="none" strike="noStrike" dirty="0">
                        <a:solidFill>
                          <a:srgbClr val="000000"/>
                        </a:solidFill>
                        <a:effectLst/>
                        <a:latin typeface="Calibri"/>
                      </a:endParaRPr>
                    </a:p>
                  </a:txBody>
                  <a:tcPr marL="9525" marR="9525" marT="9525" marB="0"/>
                </a:tc>
              </a:tr>
              <a:tr h="197063">
                <a:tc>
                  <a:txBody>
                    <a:bodyPr/>
                    <a:lstStyle/>
                    <a:p>
                      <a:pPr algn="l" fontAlgn="b"/>
                      <a:r>
                        <a:rPr lang="en-US" sz="1400" b="0" i="0" u="none" strike="noStrike" dirty="0" err="1">
                          <a:solidFill>
                            <a:srgbClr val="000000"/>
                          </a:solidFill>
                          <a:effectLst/>
                          <a:latin typeface="Calibri"/>
                        </a:rPr>
                        <a:t>nonNegativeNumber</a:t>
                      </a:r>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b="0" i="0" u="none" strike="noStrike" dirty="0">
                          <a:solidFill>
                            <a:srgbClr val="000000"/>
                          </a:solidFill>
                          <a:effectLst/>
                          <a:latin typeface="Calibri"/>
                        </a:rPr>
                        <a:t>digit, { digit </a:t>
                      </a:r>
                      <a:r>
                        <a:rPr lang="en-US" sz="1400" b="0" i="0" u="none" strike="noStrike" dirty="0" smtClean="0">
                          <a:solidFill>
                            <a:srgbClr val="000000"/>
                          </a:solidFill>
                          <a:effectLst/>
                          <a:latin typeface="Calibri"/>
                        </a:rPr>
                        <a:t>};</a:t>
                      </a:r>
                      <a:endParaRPr lang="en-US" sz="1400" b="0" i="0" u="none" strike="noStrike" dirty="0">
                        <a:solidFill>
                          <a:srgbClr val="000000"/>
                        </a:solidFill>
                        <a:effectLst/>
                        <a:latin typeface="Calibri"/>
                      </a:endParaRPr>
                    </a:p>
                  </a:txBody>
                  <a:tcPr marL="9525" marR="9525" marT="9525" marB="0"/>
                </a:tc>
              </a:tr>
              <a:tr h="197063">
                <a:tc>
                  <a:txBody>
                    <a:bodyPr/>
                    <a:lstStyle/>
                    <a:p>
                      <a:pPr algn="l" fontAlgn="b"/>
                      <a:r>
                        <a:rPr lang="en-US" sz="1400" b="0" i="0" u="none" strike="noStrike" dirty="0" smtClean="0">
                          <a:solidFill>
                            <a:srgbClr val="000000"/>
                          </a:solidFill>
                          <a:effectLst/>
                          <a:latin typeface="Calibri"/>
                        </a:rPr>
                        <a:t>Digit</a:t>
                      </a:r>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b="0" i="0" u="none" strike="noStrike" dirty="0">
                          <a:solidFill>
                            <a:srgbClr val="000000"/>
                          </a:solidFill>
                          <a:effectLst/>
                          <a:latin typeface="Calibri"/>
                        </a:rPr>
                        <a:t>0 | "1" | "2" | "3" | "4" | "5" | "6" | "7" | "8" | "9" ;</a:t>
                      </a:r>
                    </a:p>
                  </a:txBody>
                  <a:tcPr marL="9525" marR="9525" marT="9525" marB="0"/>
                </a:tc>
              </a:tr>
              <a:tr h="197063">
                <a:tc>
                  <a:txBody>
                    <a:bodyPr/>
                    <a:lstStyle/>
                    <a:p>
                      <a:pPr algn="l" fontAlgn="b"/>
                      <a:r>
                        <a:rPr lang="en-US" sz="1400" b="0" i="0" u="none" strike="noStrike" dirty="0" smtClean="0">
                          <a:solidFill>
                            <a:srgbClr val="000000"/>
                          </a:solidFill>
                          <a:effectLst/>
                          <a:latin typeface="Calibri"/>
                        </a:rPr>
                        <a:t>Character</a:t>
                      </a:r>
                      <a:endParaRPr lang="en-US" sz="1400" b="0" i="0" u="none" strike="noStrike" dirty="0">
                        <a:solidFill>
                          <a:srgbClr val="000000"/>
                        </a:solidFill>
                        <a:effectLst/>
                        <a:latin typeface="Calibri"/>
                      </a:endParaRPr>
                    </a:p>
                  </a:txBody>
                  <a:tcPr marL="9525" marR="9525" marT="9525" marB="0"/>
                </a:tc>
                <a:tc>
                  <a:txBody>
                    <a:bodyPr/>
                    <a:lstStyle/>
                    <a:p>
                      <a:pPr algn="l" fontAlgn="b"/>
                      <a:r>
                        <a:rPr lang="en-US" sz="1400" b="0" i="0" u="none" strike="noStrike" dirty="0" smtClean="0">
                          <a:solidFill>
                            <a:srgbClr val="000000"/>
                          </a:solidFill>
                          <a:effectLst/>
                          <a:latin typeface="Calibri"/>
                        </a:rPr>
                        <a:t>Digit | “-” | </a:t>
                      </a:r>
                      <a:r>
                        <a:rPr lang="en-US" sz="1400" b="0" i="0" u="none" strike="noStrike" dirty="0" smtClean="0">
                          <a:solidFill>
                            <a:srgbClr val="000000"/>
                          </a:solidFill>
                          <a:effectLst/>
                          <a:latin typeface="+mn-lt"/>
                        </a:rPr>
                        <a:t>"A" | "B" | "C" | "D" | "E" | "F" | "G"</a:t>
                      </a:r>
                    </a:p>
                    <a:p>
                      <a:pPr algn="l" fontAlgn="b"/>
                      <a:r>
                        <a:rPr lang="en-US" sz="1400" b="0" i="0" u="none" strike="noStrike" dirty="0" smtClean="0">
                          <a:solidFill>
                            <a:srgbClr val="000000"/>
                          </a:solidFill>
                          <a:effectLst/>
                          <a:latin typeface="+mn-lt"/>
                        </a:rPr>
                        <a:t>       | "H" | "I" | "J" | "K" | "L" | "M" | "N"</a:t>
                      </a:r>
                    </a:p>
                    <a:p>
                      <a:pPr algn="l" fontAlgn="b"/>
                      <a:r>
                        <a:rPr lang="en-US" sz="1400" b="0" i="0" u="none" strike="noStrike" dirty="0" smtClean="0">
                          <a:solidFill>
                            <a:srgbClr val="000000"/>
                          </a:solidFill>
                          <a:effectLst/>
                          <a:latin typeface="+mn-lt"/>
                        </a:rPr>
                        <a:t>       | "O" | "P" | "Q" | "R" | "S" | "T" | "U"</a:t>
                      </a:r>
                    </a:p>
                    <a:p>
                      <a:pPr algn="l" fontAlgn="b"/>
                      <a:r>
                        <a:rPr lang="en-US" sz="1400" b="0" i="0" u="none" strike="noStrike" dirty="0" smtClean="0">
                          <a:solidFill>
                            <a:srgbClr val="000000"/>
                          </a:solidFill>
                          <a:effectLst/>
                          <a:latin typeface="+mn-lt"/>
                        </a:rPr>
                        <a:t>       | "V" | "W" | "X" | "Y" | "Z" |</a:t>
                      </a:r>
                      <a:r>
                        <a:rPr lang="en-US" sz="1400" b="0" i="0" u="none" strike="noStrike" baseline="0" dirty="0" smtClean="0">
                          <a:solidFill>
                            <a:srgbClr val="000000"/>
                          </a:solidFill>
                          <a:effectLst/>
                          <a:latin typeface="+mn-lt"/>
                        </a:rPr>
                        <a:t> </a:t>
                      </a:r>
                      <a:r>
                        <a:rPr lang="en-US" sz="1400" dirty="0" smtClean="0"/>
                        <a:t>"a" | "b" | "c" | "d" | "e" | "f" | "g" | "h" | "i" | "j" | "k" | "l" | "m" | "n" | "o" | "p" | "q" | "r" | "s" | "t" | "u" | "v" | "w" | "x" | "y" | "z" ;</a:t>
                      </a:r>
                      <a:endParaRPr lang="en-US" sz="1400" b="0" i="0" u="none" strike="noStrike" dirty="0">
                        <a:solidFill>
                          <a:srgbClr val="000000"/>
                        </a:solidFill>
                        <a:effectLst/>
                        <a:latin typeface="Calibri"/>
                      </a:endParaRPr>
                    </a:p>
                  </a:txBody>
                  <a:tcPr marL="9525" marR="9525" marT="9525" marB="0"/>
                </a:tc>
              </a:tr>
            </a:tbl>
          </a:graphicData>
        </a:graphic>
      </p:graphicFrame>
      <p:sp>
        <p:nvSpPr>
          <p:cNvPr id="5" name="TextBox 4"/>
          <p:cNvSpPr txBox="1"/>
          <p:nvPr/>
        </p:nvSpPr>
        <p:spPr>
          <a:xfrm>
            <a:off x="4800600" y="652046"/>
            <a:ext cx="3178662" cy="338554"/>
          </a:xfrm>
          <a:prstGeom prst="rect">
            <a:avLst/>
          </a:prstGeom>
          <a:noFill/>
        </p:spPr>
        <p:txBody>
          <a:bodyPr wrap="none" rtlCol="0">
            <a:spAutoFit/>
          </a:bodyPr>
          <a:lstStyle/>
          <a:p>
            <a:r>
              <a:rPr lang="en-US" sz="1600" dirty="0" smtClean="0">
                <a:hlinkClick r:id="rId2"/>
              </a:rPr>
              <a:t>Ref: </a:t>
            </a:r>
            <a:r>
              <a:rPr lang="en-US" sz="1400" dirty="0" smtClean="0">
                <a:hlinkClick r:id="rId2"/>
              </a:rPr>
              <a:t>Authorization.docx</a:t>
            </a:r>
            <a:r>
              <a:rPr lang="en-US" sz="1600" dirty="0" smtClean="0">
                <a:hlinkClick r:id="rId2"/>
              </a:rPr>
              <a:t> Section 2.6</a:t>
            </a:r>
            <a:endParaRPr lang="en-US" sz="1600" dirty="0"/>
          </a:p>
        </p:txBody>
      </p:sp>
      <p:sp>
        <p:nvSpPr>
          <p:cNvPr id="6" name="TextBox 5"/>
          <p:cNvSpPr txBox="1"/>
          <p:nvPr/>
        </p:nvSpPr>
        <p:spPr>
          <a:xfrm>
            <a:off x="4789162" y="381000"/>
            <a:ext cx="2678438" cy="338554"/>
          </a:xfrm>
          <a:prstGeom prst="rect">
            <a:avLst/>
          </a:prstGeom>
          <a:noFill/>
        </p:spPr>
        <p:txBody>
          <a:bodyPr wrap="none" rtlCol="0">
            <a:spAutoFit/>
          </a:bodyPr>
          <a:lstStyle/>
          <a:p>
            <a:r>
              <a:rPr lang="en-US" sz="1600" dirty="0" smtClean="0">
                <a:hlinkClick r:id="rId3"/>
              </a:rPr>
              <a:t>Ref: Summary Scope Table</a:t>
            </a:r>
            <a:endParaRPr lang="en-US" sz="1600" dirty="0"/>
          </a:p>
        </p:txBody>
      </p:sp>
      <p:sp>
        <p:nvSpPr>
          <p:cNvPr id="7" name="TextBox 6"/>
          <p:cNvSpPr txBox="1"/>
          <p:nvPr/>
        </p:nvSpPr>
        <p:spPr>
          <a:xfrm>
            <a:off x="4648200" y="6321623"/>
            <a:ext cx="3297798" cy="307777"/>
          </a:xfrm>
          <a:prstGeom prst="rect">
            <a:avLst/>
          </a:prstGeom>
          <a:noFill/>
        </p:spPr>
        <p:txBody>
          <a:bodyPr wrap="none" rtlCol="0">
            <a:spAutoFit/>
          </a:bodyPr>
          <a:lstStyle/>
          <a:p>
            <a:r>
              <a:rPr lang="en-US" sz="1400" dirty="0" smtClean="0">
                <a:hlinkClick r:id="rId4"/>
              </a:rPr>
              <a:t>(Ref:  FunctionBLocks by RESTful API</a:t>
            </a:r>
            <a:r>
              <a:rPr lang="en-US" sz="1400" dirty="0" smtClean="0"/>
              <a:t>)</a:t>
            </a:r>
            <a:endParaRPr lang="en-US" sz="1400" dirty="0"/>
          </a:p>
        </p:txBody>
      </p:sp>
      <p:sp>
        <p:nvSpPr>
          <p:cNvPr id="8" name="TextBox 7"/>
          <p:cNvSpPr txBox="1"/>
          <p:nvPr/>
        </p:nvSpPr>
        <p:spPr>
          <a:xfrm>
            <a:off x="932289" y="6321623"/>
            <a:ext cx="2877711" cy="307777"/>
          </a:xfrm>
          <a:prstGeom prst="rect">
            <a:avLst/>
          </a:prstGeom>
          <a:noFill/>
        </p:spPr>
        <p:txBody>
          <a:bodyPr wrap="none" rtlCol="0">
            <a:spAutoFit/>
          </a:bodyPr>
          <a:lstStyle/>
          <a:p>
            <a:r>
              <a:rPr lang="en-US" sz="1400" dirty="0" smtClean="0">
                <a:hlinkClick r:id="rId5" action="ppaction://hlinkfile"/>
              </a:rPr>
              <a:t>Ref: Green Button Test Datasheet</a:t>
            </a:r>
            <a:endParaRPr lang="en-US" sz="1400" dirty="0"/>
          </a:p>
        </p:txBody>
      </p:sp>
    </p:spTree>
    <p:extLst>
      <p:ext uri="{BB962C8B-B14F-4D97-AF65-F5344CB8AC3E}">
        <p14:creationId xmlns:p14="http://schemas.microsoft.com/office/powerpoint/2010/main" val="187535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Blocks for CMD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70499849"/>
              </p:ext>
            </p:extLst>
          </p:nvPr>
        </p:nvGraphicFramePr>
        <p:xfrm>
          <a:off x="381000" y="1158240"/>
          <a:ext cx="8356600" cy="4876799"/>
        </p:xfrm>
        <a:graphic>
          <a:graphicData uri="http://schemas.openxmlformats.org/drawingml/2006/table">
            <a:tbl>
              <a:tblPr>
                <a:tableStyleId>{5C22544A-7EE6-4342-B048-85BDC9FD1C3A}</a:tableStyleId>
              </a:tblPr>
              <a:tblGrid>
                <a:gridCol w="3708400"/>
                <a:gridCol w="3733800"/>
                <a:gridCol w="914400"/>
              </a:tblGrid>
              <a:tr h="533400">
                <a:tc>
                  <a:txBody>
                    <a:bodyPr/>
                    <a:lstStyle/>
                    <a:p>
                      <a:pPr algn="l" fontAlgn="b"/>
                      <a:r>
                        <a:rPr lang="en-US" sz="2000" u="none" strike="noStrike" dirty="0" err="1">
                          <a:effectLst/>
                        </a:rPr>
                        <a:t>FunctionBlocks</a:t>
                      </a:r>
                      <a:r>
                        <a:rPr lang="en-US" sz="2000" u="none" strike="noStrike" dirty="0">
                          <a:effectLst/>
                        </a:rPr>
                        <a:t> for Green Button Connect My Data</a:t>
                      </a:r>
                      <a:endParaRPr lang="en-US" sz="2000" b="1" i="0" u="none" strike="noStrike" dirty="0">
                        <a:solidFill>
                          <a:srgbClr val="FFFFFF"/>
                        </a:solidFill>
                        <a:effectLst/>
                        <a:latin typeface="Arial"/>
                      </a:endParaRPr>
                    </a:p>
                  </a:txBody>
                  <a:tcPr marL="0" marR="0" marT="0" marB="0"/>
                </a:tc>
                <a:tc>
                  <a:txBody>
                    <a:bodyPr/>
                    <a:lstStyle/>
                    <a:p>
                      <a:pPr algn="l" fontAlgn="b"/>
                      <a:r>
                        <a:rPr lang="en-US" sz="2000" u="none" strike="noStrike" dirty="0">
                          <a:solidFill>
                            <a:schemeClr val="tx1"/>
                          </a:solidFill>
                          <a:effectLst/>
                        </a:rPr>
                        <a:t>Description</a:t>
                      </a:r>
                      <a:endParaRPr lang="en-US" sz="2000" b="1" i="0" u="none" strike="noStrike" dirty="0">
                        <a:solidFill>
                          <a:schemeClr val="tx1"/>
                        </a:solidFill>
                        <a:effectLst/>
                        <a:latin typeface="Arial"/>
                      </a:endParaRPr>
                    </a:p>
                  </a:txBody>
                  <a:tcPr marL="0" marR="0" marT="0" marB="0" anchor="b"/>
                </a:tc>
                <a:tc>
                  <a:txBody>
                    <a:bodyPr/>
                    <a:lstStyle/>
                    <a:p>
                      <a:pPr algn="l" fontAlgn="b"/>
                      <a:r>
                        <a:rPr lang="en-US" sz="2000" b="1" i="0" u="none" strike="noStrike" dirty="0" smtClean="0">
                          <a:solidFill>
                            <a:schemeClr val="tx1"/>
                          </a:solidFill>
                          <a:effectLst/>
                          <a:latin typeface="Arial"/>
                        </a:rPr>
                        <a:t>Min</a:t>
                      </a:r>
                      <a:endParaRPr lang="en-US" sz="2000" b="1" i="0" u="none" strike="noStrike" dirty="0">
                        <a:solidFill>
                          <a:schemeClr val="tx1"/>
                        </a:solidFill>
                        <a:effectLst/>
                        <a:latin typeface="Arial"/>
                      </a:endParaRPr>
                    </a:p>
                  </a:txBody>
                  <a:tcPr marL="0" marR="0" marT="0" marB="0" anchor="b"/>
                </a:tc>
              </a:tr>
              <a:tr h="161925">
                <a:tc>
                  <a:txBody>
                    <a:bodyPr/>
                    <a:lstStyle/>
                    <a:p>
                      <a:pPr algn="l" fontAlgn="b"/>
                      <a:r>
                        <a:rPr lang="en-US" sz="1400" u="none" strike="noStrike" dirty="0">
                          <a:effectLst/>
                        </a:rPr>
                        <a:t>[FB_3] Core Green Button Connect My Data</a:t>
                      </a:r>
                      <a:endParaRPr lang="en-US" sz="1400" b="0" i="0" u="none" strike="noStrike" dirty="0">
                        <a:solidFill>
                          <a:srgbClr val="000000"/>
                        </a:solidFill>
                        <a:effectLst/>
                        <a:latin typeface="Arial"/>
                      </a:endParaRPr>
                    </a:p>
                  </a:txBody>
                  <a:tcPr marL="0" marR="0" marT="0" marB="0" anchor="b"/>
                </a:tc>
                <a:tc>
                  <a:txBody>
                    <a:bodyPr/>
                    <a:lstStyle/>
                    <a:p>
                      <a:pPr algn="l" fontAlgn="b"/>
                      <a:r>
                        <a:rPr lang="en-US" sz="1400" u="none" strike="noStrike">
                          <a:effectLst/>
                        </a:rPr>
                        <a:t>Core Services</a:t>
                      </a:r>
                      <a:endParaRPr lang="en-US" sz="1400" b="0" i="0" u="none" strike="noStrike">
                        <a:solidFill>
                          <a:srgbClr val="000000"/>
                        </a:solidFill>
                        <a:effectLst/>
                        <a:latin typeface="Arial"/>
                      </a:endParaRPr>
                    </a:p>
                  </a:txBody>
                  <a:tcPr marL="0" marR="0" marT="0" marB="0" anchor="b"/>
                </a:tc>
                <a:tc>
                  <a:txBody>
                    <a:bodyPr/>
                    <a:lstStyle/>
                    <a:p>
                      <a:pPr algn="l" fontAlgn="b"/>
                      <a:r>
                        <a:rPr lang="en-US" sz="1400" dirty="0" smtClean="0">
                          <a:solidFill>
                            <a:srgbClr val="00B050"/>
                          </a:solidFill>
                          <a:sym typeface="Wingdings"/>
                        </a:rPr>
                        <a:t></a:t>
                      </a:r>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noStrike">
                          <a:effectLst/>
                        </a:rPr>
                        <a:t>[FB_13] Security and Privacy classes</a:t>
                      </a:r>
                      <a:endParaRPr lang="en-US" sz="1400" b="0" i="0" u="none" strike="noStrike">
                        <a:solidFill>
                          <a:srgbClr val="000000"/>
                        </a:solidFill>
                        <a:effectLst/>
                        <a:latin typeface="Arial"/>
                      </a:endParaRPr>
                    </a:p>
                  </a:txBody>
                  <a:tcPr marL="0" marR="0" marT="0" marB="0" anchor="b"/>
                </a:tc>
                <a:tc>
                  <a:txBody>
                    <a:bodyPr/>
                    <a:lstStyle/>
                    <a:p>
                      <a:pPr algn="l" fontAlgn="b"/>
                      <a:r>
                        <a:rPr lang="en-US" sz="1400" u="none" strike="noStrike">
                          <a:effectLst/>
                        </a:rPr>
                        <a:t>HTTPS support</a:t>
                      </a:r>
                      <a:endParaRPr lang="en-US" sz="1400" b="0" i="0" u="none" strike="noStrike">
                        <a:solidFill>
                          <a:srgbClr val="000000"/>
                        </a:solidFill>
                        <a:effectLst/>
                        <a:latin typeface="Arial"/>
                      </a:endParaRPr>
                    </a:p>
                  </a:txBody>
                  <a:tcPr marL="0" marR="0" marT="0" marB="0" anchor="b"/>
                </a:tc>
                <a:tc>
                  <a:txBody>
                    <a:bodyPr/>
                    <a:lstStyle/>
                    <a:p>
                      <a:pPr algn="l" fontAlgn="b"/>
                      <a:r>
                        <a:rPr lang="en-US" sz="1400" dirty="0" smtClean="0">
                          <a:solidFill>
                            <a:srgbClr val="00B050"/>
                          </a:solidFill>
                          <a:sym typeface="Wingdings"/>
                        </a:rPr>
                        <a:t></a:t>
                      </a:r>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noStrike" dirty="0">
                          <a:effectLst/>
                        </a:rPr>
                        <a:t>[FB_14] Authorization and Authentication (OAuth)</a:t>
                      </a:r>
                      <a:endParaRPr lang="en-US" sz="1400" b="0" i="0" u="none" strike="noStrike" dirty="0">
                        <a:solidFill>
                          <a:srgbClr val="000000"/>
                        </a:solidFill>
                        <a:effectLst/>
                        <a:latin typeface="Arial"/>
                      </a:endParaRPr>
                    </a:p>
                  </a:txBody>
                  <a:tcPr marL="0" marR="0" marT="0" marB="0" anchor="b"/>
                </a:tc>
                <a:tc>
                  <a:txBody>
                    <a:bodyPr/>
                    <a:lstStyle/>
                    <a:p>
                      <a:pPr algn="l" fontAlgn="b"/>
                      <a:r>
                        <a:rPr lang="en-US" sz="1400" u="none" strike="noStrike">
                          <a:effectLst/>
                        </a:rPr>
                        <a:t>Oauth</a:t>
                      </a:r>
                      <a:endParaRPr lang="en-US" sz="1400" b="0" i="0" u="none" strike="noStrike">
                        <a:solidFill>
                          <a:srgbClr val="000000"/>
                        </a:solidFill>
                        <a:effectLst/>
                        <a:latin typeface="Arial"/>
                      </a:endParaRPr>
                    </a:p>
                  </a:txBody>
                  <a:tcPr marL="0" marR="0" marT="0" marB="0" anchor="b"/>
                </a:tc>
                <a:tc>
                  <a:txBody>
                    <a:bodyPr/>
                    <a:lstStyle/>
                    <a:p>
                      <a:pPr algn="l" fontAlgn="b"/>
                      <a:r>
                        <a:rPr lang="en-US" sz="1400" dirty="0" smtClean="0">
                          <a:solidFill>
                            <a:srgbClr val="00B050"/>
                          </a:solidFill>
                          <a:sym typeface="Wingdings"/>
                        </a:rPr>
                        <a:t></a:t>
                      </a:r>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noStrike" dirty="0">
                          <a:effectLst/>
                        </a:rPr>
                        <a:t>[FB_19] Partial update data</a:t>
                      </a:r>
                      <a:endParaRPr lang="en-US" sz="1400" b="0" i="0" u="none" strike="noStrike" dirty="0">
                        <a:solidFill>
                          <a:srgbClr val="000000"/>
                        </a:solidFill>
                        <a:effectLst/>
                        <a:latin typeface="Arial"/>
                      </a:endParaRPr>
                    </a:p>
                  </a:txBody>
                  <a:tcPr marL="0" marR="0" marT="0" marB="0" anchor="b"/>
                </a:tc>
                <a:tc>
                  <a:txBody>
                    <a:bodyPr/>
                    <a:lstStyle/>
                    <a:p>
                      <a:pPr algn="l" fontAlgn="b"/>
                      <a:r>
                        <a:rPr lang="en-US" sz="1400" u="none" strike="noStrike">
                          <a:effectLst/>
                        </a:rPr>
                        <a:t>IntervalBlocks without full data sets (Ups,MR, …)</a:t>
                      </a:r>
                      <a:endParaRPr lang="en-US" sz="1400" b="0" i="0" u="none" strike="noStrike">
                        <a:solidFill>
                          <a:srgbClr val="000000"/>
                        </a:solidFill>
                        <a:effectLst/>
                        <a:latin typeface="Arial"/>
                      </a:endParaRPr>
                    </a:p>
                  </a:txBody>
                  <a:tcPr marL="0" marR="0" marT="0" marB="0" anchor="b"/>
                </a:tc>
                <a:tc>
                  <a:txBody>
                    <a:bodyPr/>
                    <a:lstStyle/>
                    <a:p>
                      <a:pPr algn="l" fontAlgn="b"/>
                      <a:r>
                        <a:rPr lang="en-US" sz="1400" dirty="0" smtClean="0">
                          <a:solidFill>
                            <a:srgbClr val="00B050"/>
                          </a:solidFill>
                          <a:sym typeface="Wingdings"/>
                        </a:rPr>
                        <a:t></a:t>
                      </a:r>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sngStrike" baseline="0" dirty="0">
                          <a:effectLst/>
                        </a:rPr>
                        <a:t>[FB_31] Core Rest Services</a:t>
                      </a:r>
                      <a:endParaRPr lang="en-US" sz="1400" b="0" i="0" u="none" strike="sngStrike" baseline="0" dirty="0">
                        <a:solidFill>
                          <a:srgbClr val="000000"/>
                        </a:solidFill>
                        <a:effectLst/>
                        <a:latin typeface="Arial"/>
                      </a:endParaRPr>
                    </a:p>
                  </a:txBody>
                  <a:tcPr marL="0" marR="0" marT="0" marB="0" anchor="b"/>
                </a:tc>
                <a:tc>
                  <a:txBody>
                    <a:bodyPr/>
                    <a:lstStyle/>
                    <a:p>
                      <a:pPr algn="l" fontAlgn="b"/>
                      <a:r>
                        <a:rPr lang="en-US" sz="1400" u="none" strike="sngStrike" baseline="0" dirty="0">
                          <a:effectLst/>
                        </a:rPr>
                        <a:t>Third Party Access to Subscription/Authorization</a:t>
                      </a:r>
                      <a:endParaRPr lang="en-US" sz="1400" b="0" i="0" u="none" strike="sngStrike" baseline="0" dirty="0">
                        <a:solidFill>
                          <a:srgbClr val="000000"/>
                        </a:solidFill>
                        <a:effectLst/>
                        <a:latin typeface="Arial"/>
                      </a:endParaRPr>
                    </a:p>
                  </a:txBody>
                  <a:tcPr marL="0" marR="0" marT="0" marB="0" anchor="b"/>
                </a:tc>
                <a:tc>
                  <a:txBody>
                    <a:bodyPr/>
                    <a:lstStyle/>
                    <a:p>
                      <a:pPr algn="l" fontAlgn="b"/>
                      <a:endParaRPr lang="en-US" sz="1400" b="0" i="0" u="none" strike="sngStrike" baseline="0" dirty="0">
                        <a:solidFill>
                          <a:srgbClr val="000000"/>
                        </a:solidFill>
                        <a:effectLst/>
                        <a:latin typeface="Arial"/>
                      </a:endParaRPr>
                    </a:p>
                  </a:txBody>
                  <a:tcPr marL="0" marR="0" marT="0" marB="0" anchor="b"/>
                </a:tc>
              </a:tr>
              <a:tr h="381000">
                <a:tc>
                  <a:txBody>
                    <a:bodyPr/>
                    <a:lstStyle/>
                    <a:p>
                      <a:pPr algn="l" fontAlgn="b"/>
                      <a:r>
                        <a:rPr lang="en-US" sz="1400" u="none" strike="noStrike" dirty="0">
                          <a:effectLst/>
                        </a:rPr>
                        <a:t>[FB_32] Resource Level REST</a:t>
                      </a:r>
                      <a:endParaRPr lang="en-US" sz="1400" b="0" i="0" u="none" strike="noStrike" dirty="0">
                        <a:solidFill>
                          <a:srgbClr val="000000"/>
                        </a:solidFill>
                        <a:effectLst/>
                        <a:latin typeface="Arial"/>
                      </a:endParaRPr>
                    </a:p>
                  </a:txBody>
                  <a:tcPr marL="0" marR="0" marT="0" marB="0"/>
                </a:tc>
                <a:tc>
                  <a:txBody>
                    <a:bodyPr/>
                    <a:lstStyle/>
                    <a:p>
                      <a:pPr algn="l" fontAlgn="b"/>
                      <a:r>
                        <a:rPr lang="en-US" sz="1400" u="none" strike="noStrike" dirty="0">
                          <a:effectLst/>
                        </a:rPr>
                        <a:t>Third Party Access to </a:t>
                      </a:r>
                      <a:r>
                        <a:rPr lang="en-US" sz="1400" u="none" strike="noStrike" dirty="0" err="1">
                          <a:effectLst/>
                        </a:rPr>
                        <a:t>UsagePoints</a:t>
                      </a:r>
                      <a:r>
                        <a:rPr lang="en-US" sz="1400" u="none" strike="noStrike" dirty="0">
                          <a:effectLst/>
                        </a:rPr>
                        <a:t>, </a:t>
                      </a:r>
                      <a:r>
                        <a:rPr lang="en-US" sz="1400" u="none" strike="noStrike" dirty="0" err="1">
                          <a:effectLst/>
                        </a:rPr>
                        <a:t>MeterReading</a:t>
                      </a:r>
                      <a:r>
                        <a:rPr lang="en-US" sz="1400" u="none" strike="noStrike" dirty="0">
                          <a:effectLst/>
                        </a:rPr>
                        <a:t>, … and collections</a:t>
                      </a:r>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noStrike">
                          <a:effectLst/>
                        </a:rPr>
                        <a:t>[FB_33] Management REST Interfaces</a:t>
                      </a:r>
                      <a:endParaRPr lang="en-US" sz="1400" b="0" i="0" u="none" strike="noStrike">
                        <a:solidFill>
                          <a:srgbClr val="000000"/>
                        </a:solidFill>
                        <a:effectLst/>
                        <a:latin typeface="Arial"/>
                      </a:endParaRPr>
                    </a:p>
                  </a:txBody>
                  <a:tcPr marL="0" marR="0" marT="0" marB="0" anchor="b"/>
                </a:tc>
                <a:tc>
                  <a:txBody>
                    <a:bodyPr/>
                    <a:lstStyle/>
                    <a:p>
                      <a:pPr algn="l" fontAlgn="b"/>
                      <a:r>
                        <a:rPr lang="en-US" sz="1400" u="none" strike="noStrike">
                          <a:effectLst/>
                        </a:rPr>
                        <a:t>GET PUT POST DELETE individual resources …</a:t>
                      </a:r>
                      <a:endParaRPr lang="en-US" sz="1400" b="0" i="0" u="none" strike="noStrike">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noStrike" dirty="0">
                          <a:effectLst/>
                        </a:rPr>
                        <a:t>[FB_34] SFTP for Bulk</a:t>
                      </a:r>
                      <a:endParaRPr lang="en-US" sz="1400" b="0" i="0" u="none" strike="noStrike" dirty="0">
                        <a:solidFill>
                          <a:srgbClr val="000000"/>
                        </a:solidFill>
                        <a:effectLst/>
                        <a:latin typeface="Arial"/>
                      </a:endParaRPr>
                    </a:p>
                  </a:txBody>
                  <a:tcPr marL="0" marR="0" marT="0" marB="0" anchor="b"/>
                </a:tc>
                <a:tc>
                  <a:txBody>
                    <a:bodyPr/>
                    <a:lstStyle/>
                    <a:p>
                      <a:pPr algn="l" fontAlgn="b"/>
                      <a:r>
                        <a:rPr lang="en-US" sz="1400" u="none" strike="noStrike" dirty="0" smtClean="0">
                          <a:effectLst/>
                        </a:rPr>
                        <a:t>SFTP </a:t>
                      </a:r>
                      <a:r>
                        <a:rPr lang="en-US" sz="1400" u="none" strike="noStrike" dirty="0">
                          <a:effectLst/>
                        </a:rPr>
                        <a:t>delivery of Bulk for Bulk request</a:t>
                      </a:r>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noStrike" dirty="0">
                          <a:effectLst/>
                        </a:rPr>
                        <a:t>[FB_35] REST for Bulk</a:t>
                      </a:r>
                      <a:endParaRPr lang="en-US" sz="1400" b="0" i="0" u="none" strike="noStrike" dirty="0">
                        <a:solidFill>
                          <a:srgbClr val="000000"/>
                        </a:solidFill>
                        <a:effectLst/>
                        <a:latin typeface="Arial"/>
                      </a:endParaRPr>
                    </a:p>
                  </a:txBody>
                  <a:tcPr marL="0" marR="0" marT="0" marB="0" anchor="b"/>
                </a:tc>
                <a:tc>
                  <a:txBody>
                    <a:bodyPr/>
                    <a:lstStyle/>
                    <a:p>
                      <a:pPr algn="l" fontAlgn="b"/>
                      <a:r>
                        <a:rPr lang="en-US" sz="1400" u="none" strike="noStrike" dirty="0">
                          <a:effectLst/>
                        </a:rPr>
                        <a:t>Support the REST request for Bulk</a:t>
                      </a:r>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noStrike" dirty="0">
                          <a:effectLst/>
                        </a:rPr>
                        <a:t>[FB_36] Third Party (Client) Dynamic Registration</a:t>
                      </a:r>
                      <a:endParaRPr lang="en-US" sz="1400" b="0" i="0" u="none" strike="noStrike" dirty="0">
                        <a:solidFill>
                          <a:srgbClr val="000000"/>
                        </a:solidFill>
                        <a:effectLst/>
                        <a:latin typeface="Arial"/>
                      </a:endParaRPr>
                    </a:p>
                  </a:txBody>
                  <a:tcPr marL="0" marR="0" marT="0" marB="0" anchor="b"/>
                </a:tc>
                <a:tc>
                  <a:txBody>
                    <a:bodyPr/>
                    <a:lstStyle/>
                    <a:p>
                      <a:pPr algn="l" fontAlgn="b"/>
                      <a:r>
                        <a:rPr lang="en-US" sz="1400" u="none" strike="noStrike" dirty="0">
                          <a:effectLst/>
                        </a:rPr>
                        <a:t>Use Case 1</a:t>
                      </a:r>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noStrike">
                          <a:effectLst/>
                        </a:rPr>
                        <a:t>[FB_37] Query Parameters</a:t>
                      </a:r>
                      <a:endParaRPr lang="en-US" sz="1400" b="0" i="0" u="none" strike="noStrike">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400" dirty="0" smtClean="0">
                          <a:solidFill>
                            <a:srgbClr val="00B050"/>
                          </a:solidFill>
                          <a:sym typeface="Wingdings"/>
                        </a:rPr>
                        <a:t></a:t>
                      </a:r>
                      <a:endParaRPr lang="en-US" sz="1400" b="0" i="0" u="none" strike="noStrike" dirty="0" smtClean="0">
                        <a:solidFill>
                          <a:srgbClr val="000000"/>
                        </a:solidFill>
                        <a:effectLst/>
                        <a:latin typeface="Arial"/>
                      </a:endParaRPr>
                    </a:p>
                  </a:txBody>
                  <a:tcPr marL="0" marR="0" marT="0" marB="0" anchor="b"/>
                </a:tc>
              </a:tr>
              <a:tr h="161925">
                <a:tc>
                  <a:txBody>
                    <a:bodyPr/>
                    <a:lstStyle/>
                    <a:p>
                      <a:pPr algn="l" fontAlgn="b"/>
                      <a:r>
                        <a:rPr lang="en-US" sz="1400" u="none" strike="noStrike">
                          <a:effectLst/>
                        </a:rPr>
                        <a:t>[FB_38] On Demand Requests</a:t>
                      </a:r>
                      <a:endParaRPr lang="en-US" sz="1400" b="0" i="0" u="none" strike="noStrike">
                        <a:solidFill>
                          <a:srgbClr val="000000"/>
                        </a:solidFill>
                        <a:effectLst/>
                        <a:latin typeface="Arial"/>
                      </a:endParaRPr>
                    </a:p>
                  </a:txBody>
                  <a:tcPr marL="0" marR="0" marT="0" marB="0" anchor="b"/>
                </a:tc>
                <a:tc>
                  <a:txBody>
                    <a:bodyPr/>
                    <a:lstStyle/>
                    <a:p>
                      <a:pPr algn="l" fontAlgn="b"/>
                      <a:r>
                        <a:rPr lang="en-US" sz="1400" u="none" strike="noStrike" dirty="0">
                          <a:effectLst/>
                        </a:rPr>
                        <a:t>Without Notification</a:t>
                      </a:r>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noStrike" dirty="0">
                          <a:effectLst/>
                        </a:rPr>
                        <a:t>[FB_39] PUSH model</a:t>
                      </a:r>
                      <a:endParaRPr lang="en-US" sz="1400" b="0" i="0" u="none" strike="noStrike" dirty="0">
                        <a:solidFill>
                          <a:srgbClr val="000000"/>
                        </a:solidFill>
                        <a:effectLst/>
                        <a:latin typeface="Arial"/>
                      </a:endParaRPr>
                    </a:p>
                  </a:txBody>
                  <a:tcPr marL="0" marR="0" marT="0" marB="0" anchor="b"/>
                </a:tc>
                <a:tc>
                  <a:txBody>
                    <a:bodyPr/>
                    <a:lstStyle/>
                    <a:p>
                      <a:pPr algn="l" fontAlgn="b"/>
                      <a:r>
                        <a:rPr lang="en-US" sz="1400" u="none" strike="noStrike" dirty="0">
                          <a:effectLst/>
                        </a:rPr>
                        <a:t>Notification followed by GET</a:t>
                      </a:r>
                      <a:endParaRPr lang="en-US" sz="1400" b="0" i="0" u="none" strike="noStrike" dirty="0">
                        <a:solidFill>
                          <a:srgbClr val="000000"/>
                        </a:solidFill>
                        <a:effectLst/>
                        <a:latin typeface="Arial"/>
                      </a:endParaRPr>
                    </a:p>
                  </a:txBody>
                  <a:tcPr marL="0" marR="0" marT="0" marB="0" anchor="b"/>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400" dirty="0" smtClean="0">
                          <a:solidFill>
                            <a:srgbClr val="00B050"/>
                          </a:solidFill>
                          <a:sym typeface="Wingdings"/>
                        </a:rPr>
                        <a:t></a:t>
                      </a:r>
                      <a:endParaRPr lang="en-US" sz="1400" b="0" i="0" u="none" strike="noStrike" dirty="0" smtClean="0">
                        <a:solidFill>
                          <a:srgbClr val="000000"/>
                        </a:solidFill>
                        <a:effectLst/>
                        <a:latin typeface="Arial"/>
                      </a:endParaRPr>
                    </a:p>
                  </a:txBody>
                  <a:tcPr marL="0" marR="0" marT="0" marB="0" anchor="b"/>
                </a:tc>
              </a:tr>
              <a:tr h="161925">
                <a:tc>
                  <a:txBody>
                    <a:bodyPr/>
                    <a:lstStyle/>
                    <a:p>
                      <a:pPr algn="l" fontAlgn="b"/>
                      <a:r>
                        <a:rPr lang="en-US" sz="1400" u="none" strike="noStrike" dirty="0">
                          <a:effectLst/>
                        </a:rPr>
                        <a:t>[FB_40] Offline </a:t>
                      </a:r>
                      <a:r>
                        <a:rPr lang="en-US" sz="1400" u="none" strike="noStrike" dirty="0" smtClean="0">
                          <a:effectLst/>
                        </a:rPr>
                        <a:t>Authorization</a:t>
                      </a:r>
                      <a:endParaRPr lang="en-US" sz="1400" b="0" i="0" u="none" strike="noStrike" dirty="0">
                        <a:solidFill>
                          <a:srgbClr val="000000"/>
                        </a:solidFill>
                        <a:effectLst/>
                        <a:latin typeface="Arial"/>
                      </a:endParaRPr>
                    </a:p>
                  </a:txBody>
                  <a:tcPr marL="0" marR="0" marT="0" marB="0"/>
                </a:tc>
                <a:tc>
                  <a:txBody>
                    <a:bodyPr/>
                    <a:lstStyle/>
                    <a:p>
                      <a:pPr algn="l" fontAlgn="b"/>
                      <a:r>
                        <a:rPr lang="en-US" sz="1400" b="0" i="0" u="none" strike="noStrike" dirty="0" smtClean="0">
                          <a:solidFill>
                            <a:srgbClr val="000000"/>
                          </a:solidFill>
                          <a:effectLst/>
                          <a:latin typeface="Arial"/>
                        </a:rPr>
                        <a:t>Allows manual Authorization</a:t>
                      </a:r>
                      <a:r>
                        <a:rPr lang="en-US" sz="1400" b="0" i="0" u="none" strike="noStrike" baseline="0" dirty="0" smtClean="0">
                          <a:solidFill>
                            <a:srgbClr val="000000"/>
                          </a:solidFill>
                          <a:effectLst/>
                          <a:latin typeface="Arial"/>
                        </a:rPr>
                        <a:t> without </a:t>
                      </a:r>
                      <a:r>
                        <a:rPr lang="en-US" sz="1400" b="0" i="0" u="none" strike="noStrike" baseline="0" dirty="0" err="1" smtClean="0">
                          <a:solidFill>
                            <a:srgbClr val="000000"/>
                          </a:solidFill>
                          <a:effectLst/>
                          <a:latin typeface="Arial"/>
                        </a:rPr>
                        <a:t>OAuth</a:t>
                      </a:r>
                      <a:r>
                        <a:rPr lang="en-US" sz="1400" b="0" i="0" u="none" strike="noStrike" baseline="0" dirty="0" smtClean="0">
                          <a:solidFill>
                            <a:srgbClr val="000000"/>
                          </a:solidFill>
                          <a:effectLst/>
                          <a:latin typeface="Arial"/>
                        </a:rPr>
                        <a:t> but produces Authorization resource XML</a:t>
                      </a:r>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a:solidFill>
                          <a:srgbClr val="000000"/>
                        </a:solidFill>
                        <a:effectLst/>
                        <a:latin typeface="Arial"/>
                      </a:endParaRPr>
                    </a:p>
                  </a:txBody>
                  <a:tcPr marL="0" marR="0" marT="0" marB="0" anchor="b"/>
                </a:tc>
              </a:tr>
              <a:tr h="161925">
                <a:tc>
                  <a:txBody>
                    <a:bodyPr/>
                    <a:lstStyle/>
                    <a:p>
                      <a:pPr algn="l" fontAlgn="b"/>
                      <a:r>
                        <a:rPr lang="en-US" sz="1400" u="none" strike="noStrike" dirty="0">
                          <a:effectLst/>
                        </a:rPr>
                        <a:t>[FB_42] Third Party Core </a:t>
                      </a:r>
                      <a:r>
                        <a:rPr lang="en-US" sz="1400" u="none" strike="noStrike" dirty="0" smtClean="0">
                          <a:effectLst/>
                        </a:rPr>
                        <a:t>REST </a:t>
                      </a:r>
                      <a:r>
                        <a:rPr lang="en-US" sz="1400" u="none" strike="noStrike" dirty="0">
                          <a:effectLst/>
                        </a:rPr>
                        <a:t>Services</a:t>
                      </a:r>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noStrike" dirty="0">
                          <a:effectLst/>
                        </a:rPr>
                        <a:t>[FB_43] Third Party Management REST Services</a:t>
                      </a:r>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r>
              <a:tr h="161925">
                <a:tc>
                  <a:txBody>
                    <a:bodyPr/>
                    <a:lstStyle/>
                    <a:p>
                      <a:pPr algn="l" fontAlgn="b"/>
                      <a:r>
                        <a:rPr lang="en-US" sz="1400" u="none" strike="noStrike" kern="1200" dirty="0" smtClean="0">
                          <a:solidFill>
                            <a:schemeClr val="dk1"/>
                          </a:solidFill>
                          <a:effectLst/>
                          <a:latin typeface="+mn-lt"/>
                          <a:ea typeface="+mn-ea"/>
                          <a:cs typeface="+mn-cs"/>
                        </a:rPr>
                        <a:t>[FB_44] Manage </a:t>
                      </a:r>
                      <a:r>
                        <a:rPr lang="en-US" sz="1400" u="none" strike="noStrike" kern="1200" dirty="0" err="1" smtClean="0">
                          <a:solidFill>
                            <a:schemeClr val="dk1"/>
                          </a:solidFill>
                          <a:effectLst/>
                          <a:latin typeface="+mn-lt"/>
                          <a:ea typeface="+mn-ea"/>
                          <a:cs typeface="+mn-cs"/>
                        </a:rPr>
                        <a:t>ApplicationInformation</a:t>
                      </a:r>
                      <a:r>
                        <a:rPr lang="en-US" sz="1400" u="none" strike="noStrike" kern="1200" baseline="0" dirty="0" smtClean="0">
                          <a:solidFill>
                            <a:schemeClr val="dk1"/>
                          </a:solidFill>
                          <a:effectLst/>
                          <a:latin typeface="+mn-lt"/>
                          <a:ea typeface="+mn-ea"/>
                          <a:cs typeface="+mn-cs"/>
                        </a:rPr>
                        <a:t> Resource</a:t>
                      </a:r>
                      <a:endParaRPr lang="en-US" sz="1400" u="none" strike="noStrike" kern="1200" dirty="0">
                        <a:solidFill>
                          <a:schemeClr val="dk1"/>
                        </a:solidFill>
                        <a:effectLst/>
                        <a:latin typeface="+mn-lt"/>
                        <a:ea typeface="+mn-ea"/>
                        <a:cs typeface="+mn-cs"/>
                      </a:endParaRPr>
                    </a:p>
                  </a:txBody>
                  <a:tcPr marL="0" marR="0" marT="0" marB="0" anchor="b"/>
                </a:tc>
                <a:tc>
                  <a:txBody>
                    <a:bodyPr/>
                    <a:lstStyle/>
                    <a:p>
                      <a:pPr algn="l" fontAlgn="b"/>
                      <a:r>
                        <a:rPr lang="en-US" sz="1400" b="0" i="0" u="none" strike="noStrike" dirty="0" smtClean="0">
                          <a:solidFill>
                            <a:srgbClr val="000000"/>
                          </a:solidFill>
                          <a:effectLst/>
                          <a:latin typeface="Arial"/>
                        </a:rPr>
                        <a:t>Allows PUT</a:t>
                      </a:r>
                      <a:r>
                        <a:rPr lang="en-US" sz="1400" b="0" i="0" u="none" strike="noStrike" baseline="0" dirty="0" smtClean="0">
                          <a:solidFill>
                            <a:srgbClr val="000000"/>
                          </a:solidFill>
                          <a:effectLst/>
                          <a:latin typeface="Arial"/>
                        </a:rPr>
                        <a:t> and DEL of </a:t>
                      </a:r>
                      <a:r>
                        <a:rPr lang="en-US" sz="1400" b="0" i="0" u="none" strike="noStrike" baseline="0" dirty="0" err="1" smtClean="0">
                          <a:solidFill>
                            <a:srgbClr val="000000"/>
                          </a:solidFill>
                          <a:effectLst/>
                          <a:latin typeface="Arial"/>
                        </a:rPr>
                        <a:t>ApplicationInformation</a:t>
                      </a:r>
                      <a:r>
                        <a:rPr lang="en-US" sz="1400" b="0" i="0" u="none" strike="noStrike" baseline="0" dirty="0" smtClean="0">
                          <a:solidFill>
                            <a:srgbClr val="000000"/>
                          </a:solidFill>
                          <a:effectLst/>
                          <a:latin typeface="Arial"/>
                        </a:rPr>
                        <a:t> </a:t>
                      </a:r>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r>
              <a:tr h="161925">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400" u="none" strike="noStrike" kern="1200" dirty="0" smtClean="0">
                          <a:solidFill>
                            <a:schemeClr val="dk1"/>
                          </a:solidFill>
                          <a:effectLst/>
                          <a:latin typeface="+mn-lt"/>
                          <a:ea typeface="+mn-ea"/>
                          <a:cs typeface="+mn-cs"/>
                        </a:rPr>
                        <a:t>[FB_41] Manage  Authorization</a:t>
                      </a:r>
                      <a:r>
                        <a:rPr lang="en-US" sz="1400" u="none" strike="noStrike" kern="1200" baseline="0" dirty="0" smtClean="0">
                          <a:solidFill>
                            <a:schemeClr val="dk1"/>
                          </a:solidFill>
                          <a:effectLst/>
                          <a:latin typeface="+mn-lt"/>
                          <a:ea typeface="+mn-ea"/>
                          <a:cs typeface="+mn-cs"/>
                        </a:rPr>
                        <a:t> Resource</a:t>
                      </a:r>
                      <a:endParaRPr lang="en-US" sz="1400" u="none" strike="noStrike" kern="1200" dirty="0" smtClean="0">
                        <a:solidFill>
                          <a:schemeClr val="dk1"/>
                        </a:solidFill>
                        <a:effectLst/>
                        <a:latin typeface="+mn-lt"/>
                        <a:ea typeface="+mn-ea"/>
                        <a:cs typeface="+mn-cs"/>
                      </a:endParaRPr>
                    </a:p>
                  </a:txBody>
                  <a:tcPr marL="0" marR="0" marT="0" marB="0" anchor="b"/>
                </a:tc>
                <a:tc>
                  <a:txBody>
                    <a:bodyPr/>
                    <a:lstStyle/>
                    <a:p>
                      <a:pPr algn="l" fontAlgn="b"/>
                      <a:r>
                        <a:rPr lang="en-US" sz="1400" b="0" i="0" u="none" strike="noStrike" dirty="0" smtClean="0">
                          <a:solidFill>
                            <a:srgbClr val="000000"/>
                          </a:solidFill>
                          <a:effectLst/>
                          <a:latin typeface="Arial"/>
                        </a:rPr>
                        <a:t>Allows PUT</a:t>
                      </a:r>
                      <a:r>
                        <a:rPr lang="en-US" sz="1400" b="0" i="0" u="none" strike="noStrike" baseline="0" dirty="0" smtClean="0">
                          <a:solidFill>
                            <a:srgbClr val="000000"/>
                          </a:solidFill>
                          <a:effectLst/>
                          <a:latin typeface="Arial"/>
                        </a:rPr>
                        <a:t> and DEL of  Authorization</a:t>
                      </a:r>
                      <a:endParaRPr lang="en-US" sz="1400" b="0" i="0" u="none" strike="noStrike" dirty="0">
                        <a:solidFill>
                          <a:srgbClr val="000000"/>
                        </a:solidFill>
                        <a:effectLst/>
                        <a:latin typeface="Arial"/>
                      </a:endParaRPr>
                    </a:p>
                  </a:txBody>
                  <a:tcPr marL="0" marR="0" marT="0" marB="0" anchor="b"/>
                </a:tc>
                <a:tc>
                  <a:txBody>
                    <a:bodyPr/>
                    <a:lstStyle/>
                    <a:p>
                      <a:pPr algn="l" fontAlgn="b"/>
                      <a:endParaRPr lang="en-US" sz="1400" b="0" i="0" u="none" strike="noStrike" dirty="0">
                        <a:solidFill>
                          <a:srgbClr val="000000"/>
                        </a:solidFill>
                        <a:effectLst/>
                        <a:latin typeface="Arial"/>
                      </a:endParaRPr>
                    </a:p>
                  </a:txBody>
                  <a:tcPr marL="0" marR="0" marT="0" marB="0" anchor="b"/>
                </a:tc>
              </a:tr>
            </a:tbl>
          </a:graphicData>
        </a:graphic>
      </p:graphicFrame>
      <p:sp>
        <p:nvSpPr>
          <p:cNvPr id="3" name="TextBox 2"/>
          <p:cNvSpPr txBox="1"/>
          <p:nvPr/>
        </p:nvSpPr>
        <p:spPr>
          <a:xfrm>
            <a:off x="4648200" y="6096000"/>
            <a:ext cx="3297798" cy="307777"/>
          </a:xfrm>
          <a:prstGeom prst="rect">
            <a:avLst/>
          </a:prstGeom>
          <a:noFill/>
        </p:spPr>
        <p:txBody>
          <a:bodyPr wrap="none" rtlCol="0">
            <a:spAutoFit/>
          </a:bodyPr>
          <a:lstStyle/>
          <a:p>
            <a:r>
              <a:rPr lang="en-US" sz="1400" dirty="0" smtClean="0">
                <a:hlinkClick r:id="rId2"/>
              </a:rPr>
              <a:t>(Ref:  FunctionBLocks by RESTful API</a:t>
            </a:r>
            <a:r>
              <a:rPr lang="en-US" sz="1400" dirty="0" smtClean="0"/>
              <a:t>)</a:t>
            </a:r>
            <a:endParaRPr lang="en-US" sz="1400" dirty="0"/>
          </a:p>
        </p:txBody>
      </p:sp>
      <p:sp>
        <p:nvSpPr>
          <p:cNvPr id="5" name="TextBox 4"/>
          <p:cNvSpPr txBox="1"/>
          <p:nvPr/>
        </p:nvSpPr>
        <p:spPr>
          <a:xfrm>
            <a:off x="932289" y="6096000"/>
            <a:ext cx="2877711" cy="307777"/>
          </a:xfrm>
          <a:prstGeom prst="rect">
            <a:avLst/>
          </a:prstGeom>
          <a:noFill/>
        </p:spPr>
        <p:txBody>
          <a:bodyPr wrap="none" rtlCol="0">
            <a:spAutoFit/>
          </a:bodyPr>
          <a:lstStyle/>
          <a:p>
            <a:r>
              <a:rPr lang="en-US" sz="1400" dirty="0" smtClean="0">
                <a:hlinkClick r:id="rId3" action="ppaction://hlinkfile"/>
              </a:rPr>
              <a:t>Ref: Green Button Test Datasheet</a:t>
            </a:r>
            <a:endParaRPr lang="en-US" sz="1400" dirty="0"/>
          </a:p>
        </p:txBody>
      </p:sp>
    </p:spTree>
    <p:extLst>
      <p:ext uri="{BB962C8B-B14F-4D97-AF65-F5344CB8AC3E}">
        <p14:creationId xmlns:p14="http://schemas.microsoft.com/office/powerpoint/2010/main" val="36093944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62000" y="4648200"/>
            <a:ext cx="8077200" cy="1676400"/>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Third Party Perspective</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28</a:t>
            </a:fld>
            <a:endParaRPr lang="en-US"/>
          </a:p>
        </p:txBody>
      </p:sp>
      <p:sp>
        <p:nvSpPr>
          <p:cNvPr id="4" name="TextBox 3"/>
          <p:cNvSpPr txBox="1"/>
          <p:nvPr/>
        </p:nvSpPr>
        <p:spPr>
          <a:xfrm>
            <a:off x="1219200" y="1371600"/>
            <a:ext cx="6365845" cy="5109091"/>
          </a:xfrm>
          <a:prstGeom prst="rect">
            <a:avLst/>
          </a:prstGeom>
          <a:noFill/>
        </p:spPr>
        <p:txBody>
          <a:bodyPr wrap="none" rtlCol="0">
            <a:spAutoFit/>
          </a:bodyPr>
          <a:lstStyle/>
          <a:p>
            <a:r>
              <a:rPr lang="en-US" dirty="0" smtClean="0"/>
              <a:t>Registration of Third Party </a:t>
            </a:r>
          </a:p>
          <a:p>
            <a:pPr marL="342900" indent="-342900">
              <a:buFont typeface="Arial"/>
              <a:buChar char="•"/>
            </a:pPr>
            <a:r>
              <a:rPr lang="en-US" sz="2000" dirty="0" smtClean="0"/>
              <a:t>Manual and not yet standardized</a:t>
            </a:r>
          </a:p>
          <a:p>
            <a:pPr marL="342900" indent="-342900">
              <a:buFont typeface="Arial"/>
              <a:buChar char="•"/>
            </a:pPr>
            <a:r>
              <a:rPr lang="en-US" sz="2000" dirty="0" smtClean="0"/>
              <a:t>Each Data Custodian will have unique process</a:t>
            </a:r>
          </a:p>
          <a:p>
            <a:pPr marL="342900" indent="-342900">
              <a:buFont typeface="Arial"/>
              <a:buChar char="•"/>
            </a:pPr>
            <a:r>
              <a:rPr lang="en-US" sz="2000" dirty="0" smtClean="0"/>
              <a:t>Moving toward </a:t>
            </a:r>
            <a:r>
              <a:rPr lang="en-US" sz="2000" dirty="0" smtClean="0">
                <a:hlinkClick r:id="rId2" tooltip="http://tools.ietf.org/html/draft-ietf-oauth-dyn-reg-18"/>
              </a:rPr>
              <a:t>OAuth2 Dynamic Client Registration</a:t>
            </a:r>
            <a:endParaRPr lang="en-US" sz="2000" dirty="0" smtClean="0"/>
          </a:p>
          <a:p>
            <a:pPr>
              <a:spcBef>
                <a:spcPts val="1800"/>
              </a:spcBef>
            </a:pPr>
            <a:r>
              <a:rPr lang="en-US" dirty="0" smtClean="0"/>
              <a:t>Authorization of Data Access</a:t>
            </a:r>
          </a:p>
          <a:p>
            <a:pPr marL="342900" indent="-342900">
              <a:buFont typeface="Arial"/>
              <a:buChar char="•"/>
            </a:pPr>
            <a:r>
              <a:rPr lang="en-US" sz="2000" dirty="0" smtClean="0"/>
              <a:t>Individual Retail Customer Accounts </a:t>
            </a:r>
            <a:br>
              <a:rPr lang="en-US" sz="2000" dirty="0" smtClean="0"/>
            </a:br>
            <a:r>
              <a:rPr lang="en-US" sz="2000" dirty="0" smtClean="0"/>
              <a:t>     – single and multiple Usage Points</a:t>
            </a:r>
          </a:p>
          <a:p>
            <a:pPr marL="342900" indent="-342900">
              <a:buFont typeface="Arial"/>
              <a:buChar char="•"/>
            </a:pPr>
            <a:r>
              <a:rPr lang="en-US" sz="2000" dirty="0" smtClean="0"/>
              <a:t>Portfolio of Accounts </a:t>
            </a:r>
          </a:p>
          <a:p>
            <a:pPr marL="342900" indent="-342900">
              <a:buFont typeface="Arial"/>
              <a:buChar char="•"/>
            </a:pPr>
            <a:r>
              <a:rPr lang="en-US" sz="2000" dirty="0" smtClean="0"/>
              <a:t>Scope Parameters</a:t>
            </a:r>
          </a:p>
          <a:p>
            <a:pPr>
              <a:spcBef>
                <a:spcPts val="1800"/>
              </a:spcBef>
            </a:pPr>
            <a:r>
              <a:rPr lang="en-US" dirty="0" smtClean="0"/>
              <a:t>Data Exchange</a:t>
            </a:r>
            <a:r>
              <a:rPr lang="en-US" dirty="0"/>
              <a:t> </a:t>
            </a:r>
            <a:r>
              <a:rPr lang="en-US" dirty="0">
                <a:latin typeface="Wingdings"/>
                <a:ea typeface="Wingdings"/>
                <a:cs typeface="Wingdings"/>
                <a:sym typeface="Wingdings"/>
              </a:rPr>
              <a:t></a:t>
            </a:r>
            <a:endParaRPr lang="en-US" dirty="0" smtClean="0"/>
          </a:p>
          <a:p>
            <a:pPr marL="342900" indent="-342900">
              <a:buFont typeface="Arial"/>
              <a:buChar char="•"/>
            </a:pPr>
            <a:r>
              <a:rPr lang="en-US" sz="2000" dirty="0" smtClean="0"/>
              <a:t>Atom encapsulation</a:t>
            </a:r>
          </a:p>
          <a:p>
            <a:pPr marL="342900" indent="-342900">
              <a:buFont typeface="Arial"/>
              <a:buChar char="•"/>
            </a:pPr>
            <a:r>
              <a:rPr lang="en-US" sz="2000" dirty="0" smtClean="0"/>
              <a:t>ESPI Data Representation</a:t>
            </a:r>
          </a:p>
          <a:p>
            <a:pPr marL="342900" indent="-342900">
              <a:buFont typeface="Arial"/>
              <a:buChar char="•"/>
            </a:pPr>
            <a:r>
              <a:rPr lang="en-US" sz="2000" dirty="0" smtClean="0"/>
              <a:t>RESTful APIs</a:t>
            </a:r>
          </a:p>
          <a:p>
            <a:endParaRPr lang="en-US" dirty="0"/>
          </a:p>
        </p:txBody>
      </p:sp>
    </p:spTree>
    <p:extLst>
      <p:ext uri="{BB962C8B-B14F-4D97-AF65-F5344CB8AC3E}">
        <p14:creationId xmlns:p14="http://schemas.microsoft.com/office/powerpoint/2010/main" val="3444675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Exchange</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29</a:t>
            </a:fld>
            <a:endParaRPr lang="en-US"/>
          </a:p>
        </p:txBody>
      </p:sp>
      <p:sp>
        <p:nvSpPr>
          <p:cNvPr id="4" name="TextBox 3"/>
          <p:cNvSpPr txBox="1"/>
          <p:nvPr/>
        </p:nvSpPr>
        <p:spPr>
          <a:xfrm>
            <a:off x="1219200" y="1371600"/>
            <a:ext cx="4121641" cy="4939814"/>
          </a:xfrm>
          <a:prstGeom prst="rect">
            <a:avLst/>
          </a:prstGeom>
          <a:noFill/>
        </p:spPr>
        <p:txBody>
          <a:bodyPr wrap="none" rtlCol="0">
            <a:spAutoFit/>
          </a:bodyPr>
          <a:lstStyle/>
          <a:p>
            <a:pPr>
              <a:spcBef>
                <a:spcPts val="1800"/>
              </a:spcBef>
            </a:pPr>
            <a:r>
              <a:rPr lang="en-US" dirty="0"/>
              <a:t>Atom (RFC 4287/5023)</a:t>
            </a:r>
          </a:p>
          <a:p>
            <a:pPr marL="342900" indent="-342900">
              <a:buFont typeface="Arial"/>
              <a:buChar char="•"/>
            </a:pPr>
            <a:r>
              <a:rPr lang="en-US" sz="2000" dirty="0" smtClean="0"/>
              <a:t>Atom Overview</a:t>
            </a:r>
          </a:p>
          <a:p>
            <a:pPr marL="342900" indent="-342900">
              <a:buFont typeface="Arial"/>
              <a:buChar char="•"/>
            </a:pPr>
            <a:r>
              <a:rPr lang="en-US" sz="2000" dirty="0" smtClean="0"/>
              <a:t>ESPI integration</a:t>
            </a:r>
          </a:p>
          <a:p>
            <a:pPr marL="342900" indent="-342900">
              <a:buFont typeface="Arial"/>
              <a:buChar char="•"/>
            </a:pPr>
            <a:r>
              <a:rPr lang="en-US" sz="2000" dirty="0" smtClean="0"/>
              <a:t>Time Stamps</a:t>
            </a:r>
            <a:endParaRPr lang="en-US" sz="2800" dirty="0" smtClean="0"/>
          </a:p>
          <a:p>
            <a:pPr>
              <a:spcBef>
                <a:spcPts val="1800"/>
              </a:spcBef>
            </a:pPr>
            <a:r>
              <a:rPr lang="en-US" dirty="0"/>
              <a:t>ESPI (</a:t>
            </a:r>
            <a:r>
              <a:rPr lang="en-US" dirty="0" err="1">
                <a:hlinkClick r:id="rId2"/>
              </a:rPr>
              <a:t>espiDerived.xsd</a:t>
            </a:r>
            <a:r>
              <a:rPr lang="en-US" dirty="0"/>
              <a:t>)</a:t>
            </a:r>
          </a:p>
          <a:p>
            <a:pPr marL="342900" indent="-342900">
              <a:buFont typeface="Arial"/>
              <a:buChar char="•"/>
            </a:pPr>
            <a:r>
              <a:rPr lang="en-US" sz="2000" dirty="0" smtClean="0"/>
              <a:t>ESPI Resources</a:t>
            </a:r>
            <a:endParaRPr lang="en-US" sz="2000" dirty="0"/>
          </a:p>
          <a:p>
            <a:pPr marL="342900" indent="-342900">
              <a:buFont typeface="Arial"/>
              <a:buChar char="•"/>
            </a:pPr>
            <a:r>
              <a:rPr lang="en-US" sz="2000" dirty="0"/>
              <a:t>OAuth2 </a:t>
            </a:r>
            <a:r>
              <a:rPr lang="en-US" sz="2000" dirty="0" err="1"/>
              <a:t>access_tokens</a:t>
            </a:r>
            <a:endParaRPr lang="en-US" sz="2000" dirty="0"/>
          </a:p>
          <a:p>
            <a:pPr marL="342900" indent="-342900">
              <a:buFont typeface="Arial"/>
              <a:buChar char="•"/>
            </a:pPr>
            <a:r>
              <a:rPr lang="en-US" sz="2000" dirty="0" smtClean="0"/>
              <a:t>Message Patterns</a:t>
            </a:r>
            <a:endParaRPr lang="en-US" sz="2000" dirty="0"/>
          </a:p>
          <a:p>
            <a:endParaRPr lang="en-US" dirty="0" smtClean="0"/>
          </a:p>
          <a:p>
            <a:r>
              <a:rPr lang="en-US" dirty="0" smtClean="0"/>
              <a:t>RESTful API</a:t>
            </a:r>
          </a:p>
          <a:p>
            <a:pPr marL="342900" indent="-342900">
              <a:buFont typeface="Arial"/>
              <a:buChar char="•"/>
            </a:pPr>
            <a:r>
              <a:rPr lang="en-US" sz="2000" dirty="0" smtClean="0"/>
              <a:t>Classes of API functions</a:t>
            </a:r>
          </a:p>
          <a:p>
            <a:pPr marL="342900" indent="-342900">
              <a:buFont typeface="Arial"/>
              <a:buChar char="•"/>
            </a:pPr>
            <a:r>
              <a:rPr lang="en-US" sz="2000" dirty="0" smtClean="0"/>
              <a:t>Determined by “Function Block” </a:t>
            </a:r>
          </a:p>
          <a:p>
            <a:pPr marL="342900" indent="-342900">
              <a:buFont typeface="Arial"/>
              <a:buChar char="•"/>
            </a:pPr>
            <a:r>
              <a:rPr lang="en-US" sz="2000" dirty="0" smtClean="0"/>
              <a:t>Focus today on Batch transfers</a:t>
            </a:r>
          </a:p>
          <a:p>
            <a:endParaRPr lang="en-US" dirty="0"/>
          </a:p>
        </p:txBody>
      </p:sp>
    </p:spTree>
    <p:extLst>
      <p:ext uri="{BB962C8B-B14F-4D97-AF65-F5344CB8AC3E}">
        <p14:creationId xmlns:p14="http://schemas.microsoft.com/office/powerpoint/2010/main" val="2736164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457200" y="1322294"/>
            <a:ext cx="8199000" cy="4497442"/>
          </a:xfrm>
          <a:prstGeom prst="rect">
            <a:avLst/>
          </a:prstGeom>
          <a:noFill/>
          <a:ln w="9525">
            <a:noFill/>
            <a:miter lim="800000"/>
            <a:headEnd/>
            <a:tailEnd/>
          </a:ln>
        </p:spPr>
      </p:pic>
      <p:sp>
        <p:nvSpPr>
          <p:cNvPr id="4" name="Rectangle 3"/>
          <p:cNvSpPr/>
          <p:nvPr/>
        </p:nvSpPr>
        <p:spPr>
          <a:xfrm>
            <a:off x="4890406" y="2229319"/>
            <a:ext cx="3765793" cy="359041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905650" y="2381697"/>
            <a:ext cx="904350" cy="430887"/>
          </a:xfrm>
          <a:prstGeom prst="rect">
            <a:avLst/>
          </a:prstGeom>
          <a:noFill/>
        </p:spPr>
        <p:txBody>
          <a:bodyPr wrap="square" rtlCol="0">
            <a:spAutoFit/>
          </a:bodyPr>
          <a:lstStyle/>
          <a:p>
            <a:r>
              <a:rPr lang="en-US" sz="1100" b="1" dirty="0" smtClean="0">
                <a:solidFill>
                  <a:srgbClr val="00B0F0"/>
                </a:solidFill>
                <a:effectLst>
                  <a:outerShdw blurRad="38100" dist="38100" dir="2700000" algn="tl">
                    <a:srgbClr val="000000">
                      <a:alpha val="43137"/>
                    </a:srgbClr>
                  </a:outerShdw>
                </a:effectLst>
              </a:rPr>
              <a:t>Retail </a:t>
            </a:r>
          </a:p>
          <a:p>
            <a:r>
              <a:rPr lang="en-US" sz="1100" b="1" dirty="0" smtClean="0">
                <a:solidFill>
                  <a:srgbClr val="00B0F0"/>
                </a:solidFill>
                <a:effectLst>
                  <a:outerShdw blurRad="38100" dist="38100" dir="2700000" algn="tl">
                    <a:srgbClr val="000000">
                      <a:alpha val="43137"/>
                    </a:srgbClr>
                  </a:outerShdw>
                </a:effectLst>
              </a:rPr>
              <a:t>Markets</a:t>
            </a:r>
            <a:endParaRPr lang="en-US" sz="1100" b="1" dirty="0">
              <a:solidFill>
                <a:srgbClr val="00B0F0"/>
              </a:solidFill>
              <a:effectLst>
                <a:outerShdw blurRad="38100" dist="38100" dir="2700000" algn="tl">
                  <a:srgbClr val="000000">
                    <a:alpha val="43137"/>
                  </a:srgbClr>
                </a:outerShdw>
              </a:effectLst>
            </a:endParaRPr>
          </a:p>
        </p:txBody>
      </p:sp>
      <p:sp>
        <p:nvSpPr>
          <p:cNvPr id="11" name="TextBox 10"/>
          <p:cNvSpPr txBox="1"/>
          <p:nvPr/>
        </p:nvSpPr>
        <p:spPr>
          <a:xfrm>
            <a:off x="732434" y="2052348"/>
            <a:ext cx="1444033" cy="353943"/>
          </a:xfrm>
          <a:prstGeom prst="rect">
            <a:avLst/>
          </a:prstGeom>
          <a:noFill/>
        </p:spPr>
        <p:txBody>
          <a:bodyPr wrap="square" rtlCol="0">
            <a:spAutoFit/>
          </a:bodyPr>
          <a:lstStyle/>
          <a:p>
            <a:r>
              <a:rPr lang="en-US" sz="1700" b="1" dirty="0" smtClean="0">
                <a:solidFill>
                  <a:srgbClr val="00B0F0"/>
                </a:solidFill>
                <a:effectLst>
                  <a:outerShdw blurRad="38100" dist="38100" dir="2700000" algn="tl">
                    <a:srgbClr val="000000">
                      <a:alpha val="43137"/>
                    </a:srgbClr>
                  </a:outerShdw>
                </a:effectLst>
              </a:rPr>
              <a:t>Wholesale</a:t>
            </a:r>
            <a:endParaRPr lang="en-US" sz="1700" b="1" dirty="0">
              <a:solidFill>
                <a:srgbClr val="00B0F0"/>
              </a:solidFill>
              <a:effectLst>
                <a:outerShdw blurRad="38100" dist="38100" dir="2700000" algn="tl">
                  <a:srgbClr val="000000">
                    <a:alpha val="43137"/>
                  </a:srgbClr>
                </a:outerShdw>
              </a:effectLst>
            </a:endParaRPr>
          </a:p>
        </p:txBody>
      </p:sp>
      <p:pic>
        <p:nvPicPr>
          <p:cNvPr id="6" name="Picture 3"/>
          <p:cNvPicPr>
            <a:picLocks noChangeAspect="1" noChangeArrowheads="1"/>
          </p:cNvPicPr>
          <p:nvPr/>
        </p:nvPicPr>
        <p:blipFill rotWithShape="1">
          <a:blip r:embed="rId4" cstate="print"/>
          <a:srcRect l="28118" t="10262" r="1911" b="2051"/>
          <a:stretch/>
        </p:blipFill>
        <p:spPr bwMode="auto">
          <a:xfrm>
            <a:off x="4874077" y="2117821"/>
            <a:ext cx="3839271" cy="3710077"/>
          </a:xfrm>
          <a:prstGeom prst="rect">
            <a:avLst/>
          </a:prstGeom>
          <a:noFill/>
          <a:ln w="9525">
            <a:noFill/>
            <a:miter lim="800000"/>
            <a:headEnd/>
            <a:tailEnd/>
          </a:ln>
          <a:effectLst/>
        </p:spPr>
      </p:pic>
      <p:sp>
        <p:nvSpPr>
          <p:cNvPr id="10" name="Oval 9"/>
          <p:cNvSpPr/>
          <p:nvPr/>
        </p:nvSpPr>
        <p:spPr>
          <a:xfrm>
            <a:off x="4032058" y="1551443"/>
            <a:ext cx="4846853" cy="4846853"/>
          </a:xfrm>
          <a:prstGeom prst="ellipse">
            <a:avLst/>
          </a:prstGeom>
          <a:noFill/>
          <a:ln w="539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916147" y="1967286"/>
            <a:ext cx="1398804" cy="707886"/>
          </a:xfrm>
          <a:prstGeom prst="rect">
            <a:avLst/>
          </a:prstGeom>
          <a:solidFill>
            <a:schemeClr val="tx2">
              <a:lumMod val="40000"/>
              <a:lumOff val="60000"/>
            </a:schemeClr>
          </a:solidFill>
        </p:spPr>
        <p:txBody>
          <a:bodyPr wrap="square">
            <a:spAutoFit/>
          </a:bodyPr>
          <a:lstStyle/>
          <a:p>
            <a:pPr algn="ctr"/>
            <a:r>
              <a:rPr lang="en-US" sz="2000" b="1" dirty="0" smtClean="0"/>
              <a:t>Customer Domain </a:t>
            </a:r>
            <a:endParaRPr lang="en-US" sz="2000" b="1" dirty="0"/>
          </a:p>
        </p:txBody>
      </p:sp>
      <p:sp>
        <p:nvSpPr>
          <p:cNvPr id="12" name="Title 1"/>
          <p:cNvSpPr txBox="1">
            <a:spLocks/>
          </p:cNvSpPr>
          <p:nvPr/>
        </p:nvSpPr>
        <p:spPr>
          <a:xfrm>
            <a:off x="799646" y="152400"/>
            <a:ext cx="7981229"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rgbClr val="0B5D73"/>
                </a:solidFill>
                <a:latin typeface="Arial"/>
                <a:ea typeface="+mj-ea"/>
                <a:cs typeface="Arial"/>
              </a:defRPr>
            </a:lvl1pPr>
          </a:lstStyle>
          <a:p>
            <a:pPr fontAlgn="auto">
              <a:spcAft>
                <a:spcPts val="0"/>
              </a:spcAft>
            </a:pPr>
            <a:r>
              <a:rPr lang="en-US" dirty="0" smtClean="0"/>
              <a:t>Customer Domain</a:t>
            </a:r>
            <a:endParaRPr lang="en-US" dirty="0"/>
          </a:p>
        </p:txBody>
      </p:sp>
    </p:spTree>
    <p:extLst>
      <p:ext uri="{BB962C8B-B14F-4D97-AF65-F5344CB8AC3E}">
        <p14:creationId xmlns:p14="http://schemas.microsoft.com/office/powerpoint/2010/main" val="29031160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smtClean="0"/>
              <a:t>Composition and Atom Feed</a:t>
            </a:r>
            <a:endParaRPr lang="en-US" dirty="0"/>
          </a:p>
        </p:txBody>
      </p:sp>
      <p:grpSp>
        <p:nvGrpSpPr>
          <p:cNvPr id="44" name="Group 43"/>
          <p:cNvGrpSpPr/>
          <p:nvPr/>
        </p:nvGrpSpPr>
        <p:grpSpPr>
          <a:xfrm>
            <a:off x="551610" y="1143000"/>
            <a:ext cx="8211390" cy="5257800"/>
            <a:chOff x="551610" y="1447800"/>
            <a:chExt cx="8211390" cy="5257800"/>
          </a:xfrm>
        </p:grpSpPr>
        <p:sp>
          <p:nvSpPr>
            <p:cNvPr id="69" name="TextBox 68"/>
            <p:cNvSpPr txBox="1"/>
            <p:nvPr/>
          </p:nvSpPr>
          <p:spPr>
            <a:xfrm>
              <a:off x="3233419" y="5791874"/>
              <a:ext cx="3650537" cy="830997"/>
            </a:xfrm>
            <a:prstGeom prst="rect">
              <a:avLst/>
            </a:prstGeom>
            <a:noFill/>
          </p:spPr>
          <p:txBody>
            <a:bodyPr wrap="square" rtlCol="0">
              <a:spAutoFit/>
            </a:bodyPr>
            <a:lstStyle/>
            <a:p>
              <a:r>
                <a:rPr lang="en-US" sz="1600" dirty="0" smtClean="0"/>
                <a:t>Note: This information is multidimensional. Many different reading types, summaries, and readings possible. i.e. not “flat”</a:t>
              </a:r>
              <a:endParaRPr lang="en-US" sz="1600" dirty="0"/>
            </a:p>
          </p:txBody>
        </p:sp>
        <p:sp>
          <p:nvSpPr>
            <p:cNvPr id="4" name="Rounded Rectangle 3"/>
            <p:cNvSpPr/>
            <p:nvPr/>
          </p:nvSpPr>
          <p:spPr>
            <a:xfrm>
              <a:off x="3657600" y="2743200"/>
              <a:ext cx="11942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err="1" smtClean="0">
                  <a:solidFill>
                    <a:schemeClr val="tx1"/>
                  </a:solidFill>
                  <a:effectLst>
                    <a:outerShdw blurRad="38100" dist="38100" dir="2700000" algn="tl">
                      <a:srgbClr val="000000">
                        <a:alpha val="43137"/>
                      </a:srgbClr>
                    </a:outerShdw>
                  </a:effectLst>
                </a:rPr>
                <a:t>UsagePoint</a:t>
              </a:r>
              <a:endParaRPr lang="en-US" sz="1200" dirty="0">
                <a:solidFill>
                  <a:schemeClr val="tx1"/>
                </a:solidFill>
                <a:effectLst>
                  <a:outerShdw blurRad="38100" dist="38100" dir="2700000" algn="tl">
                    <a:srgbClr val="000000">
                      <a:alpha val="43137"/>
                    </a:srgbClr>
                  </a:outerShdw>
                </a:effectLst>
              </a:endParaRPr>
            </a:p>
          </p:txBody>
        </p:sp>
        <p:sp>
          <p:nvSpPr>
            <p:cNvPr id="5" name="Rounded Rectangle 4"/>
            <p:cNvSpPr/>
            <p:nvPr/>
          </p:nvSpPr>
          <p:spPr>
            <a:xfrm>
              <a:off x="5417601" y="2997200"/>
              <a:ext cx="1194286" cy="508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err="1" smtClean="0">
                  <a:solidFill>
                    <a:schemeClr val="tx1"/>
                  </a:solidFill>
                </a:rPr>
                <a:t>ServiceCategory</a:t>
              </a:r>
              <a:endParaRPr lang="en-US" sz="1000" dirty="0">
                <a:solidFill>
                  <a:schemeClr val="tx1"/>
                </a:solidFill>
              </a:endParaRPr>
            </a:p>
          </p:txBody>
        </p:sp>
        <p:sp>
          <p:nvSpPr>
            <p:cNvPr id="6" name="Rounded Rectangle 5"/>
            <p:cNvSpPr/>
            <p:nvPr/>
          </p:nvSpPr>
          <p:spPr>
            <a:xfrm>
              <a:off x="5417601" y="3646311"/>
              <a:ext cx="11942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err="1">
                  <a:solidFill>
                    <a:schemeClr val="tx1"/>
                  </a:solidFill>
                  <a:effectLst>
                    <a:outerShdw blurRad="38100" dist="38100" dir="2700000" algn="tl">
                      <a:srgbClr val="000000">
                        <a:alpha val="43137"/>
                      </a:srgbClr>
                    </a:outerShdw>
                  </a:effectLst>
                </a:rPr>
                <a:t>MeterReading</a:t>
              </a:r>
              <a:endParaRPr lang="en-US" sz="1200" dirty="0">
                <a:solidFill>
                  <a:schemeClr val="tx1"/>
                </a:solidFill>
                <a:effectLst>
                  <a:outerShdw blurRad="38100" dist="38100" dir="2700000" algn="tl">
                    <a:srgbClr val="000000">
                      <a:alpha val="43137"/>
                    </a:srgbClr>
                  </a:outerShdw>
                </a:effectLst>
              </a:endParaRPr>
            </a:p>
          </p:txBody>
        </p:sp>
        <p:sp>
          <p:nvSpPr>
            <p:cNvPr id="7" name="Rounded Rectangle 6"/>
            <p:cNvSpPr/>
            <p:nvPr/>
          </p:nvSpPr>
          <p:spPr>
            <a:xfrm>
              <a:off x="7568714" y="3646311"/>
              <a:ext cx="11942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err="1">
                  <a:solidFill>
                    <a:schemeClr val="tx1"/>
                  </a:solidFill>
                  <a:effectLst>
                    <a:outerShdw blurRad="38100" dist="38100" dir="2700000" algn="tl">
                      <a:srgbClr val="000000">
                        <a:alpha val="43137"/>
                      </a:srgbClr>
                    </a:outerShdw>
                  </a:effectLst>
                </a:rPr>
                <a:t>IntervalBlock</a:t>
              </a:r>
              <a:endParaRPr lang="en-US" sz="1200" dirty="0">
                <a:solidFill>
                  <a:schemeClr val="tx1"/>
                </a:solidFill>
                <a:effectLst>
                  <a:outerShdw blurRad="38100" dist="38100" dir="2700000" algn="tl">
                    <a:srgbClr val="000000">
                      <a:alpha val="43137"/>
                    </a:srgbClr>
                  </a:outerShdw>
                </a:effectLst>
              </a:endParaRPr>
            </a:p>
          </p:txBody>
        </p:sp>
        <p:sp>
          <p:nvSpPr>
            <p:cNvPr id="8" name="Rounded Rectangle 7"/>
            <p:cNvSpPr/>
            <p:nvPr/>
          </p:nvSpPr>
          <p:spPr>
            <a:xfrm>
              <a:off x="7568714" y="4464756"/>
              <a:ext cx="1194286" cy="508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err="1" smtClean="0">
                  <a:solidFill>
                    <a:schemeClr val="tx1"/>
                  </a:solidFill>
                </a:rPr>
                <a:t>IntervalReading</a:t>
              </a:r>
              <a:endParaRPr lang="en-US" sz="1000" dirty="0">
                <a:solidFill>
                  <a:schemeClr val="tx1"/>
                </a:solidFill>
              </a:endParaRPr>
            </a:p>
          </p:txBody>
        </p:sp>
        <p:sp>
          <p:nvSpPr>
            <p:cNvPr id="9" name="Rounded Rectangle 8"/>
            <p:cNvSpPr/>
            <p:nvPr/>
          </p:nvSpPr>
          <p:spPr>
            <a:xfrm>
              <a:off x="7568714" y="5283200"/>
              <a:ext cx="1194286" cy="5080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err="1" smtClean="0">
                  <a:solidFill>
                    <a:schemeClr val="tx1"/>
                  </a:solidFill>
                </a:rPr>
                <a:t>ReadingQuality</a:t>
              </a:r>
              <a:endParaRPr lang="en-US" sz="1000" dirty="0">
                <a:solidFill>
                  <a:schemeClr val="tx1"/>
                </a:solidFill>
              </a:endParaRPr>
            </a:p>
          </p:txBody>
        </p:sp>
        <p:sp>
          <p:nvSpPr>
            <p:cNvPr id="10" name="Rounded Rectangle 9"/>
            <p:cNvSpPr/>
            <p:nvPr/>
          </p:nvSpPr>
          <p:spPr>
            <a:xfrm>
              <a:off x="5417601" y="4662311"/>
              <a:ext cx="11942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err="1">
                  <a:solidFill>
                    <a:schemeClr val="tx1"/>
                  </a:solidFill>
                  <a:effectLst>
                    <a:outerShdw blurRad="38100" dist="38100" dir="2700000" algn="tl">
                      <a:srgbClr val="000000">
                        <a:alpha val="43137"/>
                      </a:srgbClr>
                    </a:outerShdw>
                  </a:effectLst>
                </a:rPr>
                <a:t>ReadingType</a:t>
              </a:r>
              <a:endParaRPr lang="en-US" sz="1200" dirty="0">
                <a:solidFill>
                  <a:schemeClr val="tx1"/>
                </a:solidFill>
                <a:effectLst>
                  <a:outerShdw blurRad="38100" dist="38100" dir="2700000" algn="tl">
                    <a:srgbClr val="000000">
                      <a:alpha val="43137"/>
                    </a:srgbClr>
                  </a:outerShdw>
                </a:effectLst>
              </a:endParaRPr>
            </a:p>
          </p:txBody>
        </p:sp>
        <p:cxnSp>
          <p:nvCxnSpPr>
            <p:cNvPr id="11" name="Straight Arrow Connector 10"/>
            <p:cNvCxnSpPr>
              <a:stCxn id="4" idx="3"/>
              <a:endCxn id="5" idx="1"/>
            </p:cNvCxnSpPr>
            <p:nvPr/>
          </p:nvCxnSpPr>
          <p:spPr>
            <a:xfrm>
              <a:off x="4851886" y="2997200"/>
              <a:ext cx="565715" cy="25400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cxnSp>
          <p:nvCxnSpPr>
            <p:cNvPr id="12" name="Straight Arrow Connector 11"/>
            <p:cNvCxnSpPr>
              <a:stCxn id="6" idx="3"/>
              <a:endCxn id="7" idx="1"/>
            </p:cNvCxnSpPr>
            <p:nvPr/>
          </p:nvCxnSpPr>
          <p:spPr>
            <a:xfrm>
              <a:off x="6611888" y="3900311"/>
              <a:ext cx="956826" cy="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cxnSp>
          <p:nvCxnSpPr>
            <p:cNvPr id="13" name="Straight Arrow Connector 12"/>
            <p:cNvCxnSpPr>
              <a:stCxn id="6" idx="2"/>
              <a:endCxn id="10" idx="0"/>
            </p:cNvCxnSpPr>
            <p:nvPr/>
          </p:nvCxnSpPr>
          <p:spPr>
            <a:xfrm>
              <a:off x="6014745" y="4154311"/>
              <a:ext cx="0" cy="50800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cxnSp>
          <p:nvCxnSpPr>
            <p:cNvPr id="14" name="Straight Arrow Connector 13"/>
            <p:cNvCxnSpPr>
              <a:stCxn id="7" idx="2"/>
              <a:endCxn id="8" idx="0"/>
            </p:cNvCxnSpPr>
            <p:nvPr/>
          </p:nvCxnSpPr>
          <p:spPr>
            <a:xfrm>
              <a:off x="8165857" y="4154311"/>
              <a:ext cx="0" cy="310444"/>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cxnSp>
          <p:nvCxnSpPr>
            <p:cNvPr id="15" name="Straight Arrow Connector 14"/>
            <p:cNvCxnSpPr>
              <a:stCxn id="8" idx="2"/>
              <a:endCxn id="9" idx="0"/>
            </p:cNvCxnSpPr>
            <p:nvPr/>
          </p:nvCxnSpPr>
          <p:spPr>
            <a:xfrm>
              <a:off x="8165857" y="4972756"/>
              <a:ext cx="0" cy="310444"/>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16" name="Rounded Rectangle 15"/>
            <p:cNvSpPr/>
            <p:nvPr/>
          </p:nvSpPr>
          <p:spPr>
            <a:xfrm>
              <a:off x="4048712" y="4436533"/>
              <a:ext cx="11942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err="1">
                  <a:solidFill>
                    <a:schemeClr val="tx1"/>
                  </a:solidFill>
                  <a:effectLst>
                    <a:outerShdw blurRad="38100" dist="38100" dir="2700000" algn="tl">
                      <a:srgbClr val="000000">
                        <a:alpha val="43137"/>
                      </a:srgbClr>
                    </a:outerShdw>
                  </a:effectLst>
                </a:rPr>
                <a:t>ElectricPower</a:t>
              </a:r>
              <a:r>
                <a:rPr lang="en-US" sz="1200" dirty="0">
                  <a:solidFill>
                    <a:schemeClr val="tx1"/>
                  </a:solidFill>
                  <a:effectLst>
                    <a:outerShdw blurRad="38100" dist="38100" dir="2700000" algn="tl">
                      <a:srgbClr val="000000">
                        <a:alpha val="43137"/>
                      </a:srgbClr>
                    </a:outerShdw>
                  </a:effectLst>
                </a:rPr>
                <a:t/>
              </a:r>
              <a:br>
                <a:rPr lang="en-US" sz="1200" dirty="0">
                  <a:solidFill>
                    <a:schemeClr val="tx1"/>
                  </a:solidFill>
                  <a:effectLst>
                    <a:outerShdw blurRad="38100" dist="38100" dir="2700000" algn="tl">
                      <a:srgbClr val="000000">
                        <a:alpha val="43137"/>
                      </a:srgbClr>
                    </a:outerShdw>
                  </a:effectLst>
                </a:rPr>
              </a:br>
              <a:r>
                <a:rPr lang="en-US" sz="1200" dirty="0">
                  <a:solidFill>
                    <a:schemeClr val="tx1"/>
                  </a:solidFill>
                  <a:effectLst>
                    <a:outerShdw blurRad="38100" dist="38100" dir="2700000" algn="tl">
                      <a:srgbClr val="000000">
                        <a:alpha val="43137"/>
                      </a:srgbClr>
                    </a:outerShdw>
                  </a:effectLst>
                </a:rPr>
                <a:t>Usage</a:t>
              </a:r>
              <a:br>
                <a:rPr lang="en-US" sz="1200" dirty="0">
                  <a:solidFill>
                    <a:schemeClr val="tx1"/>
                  </a:solidFill>
                  <a:effectLst>
                    <a:outerShdw blurRad="38100" dist="38100" dir="2700000" algn="tl">
                      <a:srgbClr val="000000">
                        <a:alpha val="43137"/>
                      </a:srgbClr>
                    </a:outerShdw>
                  </a:effectLst>
                </a:rPr>
              </a:br>
              <a:r>
                <a:rPr lang="en-US" sz="1200" dirty="0">
                  <a:solidFill>
                    <a:schemeClr val="tx1"/>
                  </a:solidFill>
                  <a:effectLst>
                    <a:outerShdw blurRad="38100" dist="38100" dir="2700000" algn="tl">
                      <a:srgbClr val="000000">
                        <a:alpha val="43137"/>
                      </a:srgbClr>
                    </a:outerShdw>
                  </a:effectLst>
                </a:rPr>
                <a:t>Summary</a:t>
              </a:r>
            </a:p>
          </p:txBody>
        </p:sp>
        <p:sp>
          <p:nvSpPr>
            <p:cNvPr id="17" name="Rounded Rectangle 16"/>
            <p:cNvSpPr/>
            <p:nvPr/>
          </p:nvSpPr>
          <p:spPr>
            <a:xfrm>
              <a:off x="4048712" y="5170311"/>
              <a:ext cx="11942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err="1">
                  <a:solidFill>
                    <a:schemeClr val="tx1"/>
                  </a:solidFill>
                  <a:effectLst>
                    <a:outerShdw blurRad="38100" dist="38100" dir="2700000" algn="tl">
                      <a:srgbClr val="000000">
                        <a:alpha val="43137"/>
                      </a:srgbClr>
                    </a:outerShdw>
                  </a:effectLst>
                </a:rPr>
                <a:t>ElectricPower</a:t>
              </a:r>
              <a:r>
                <a:rPr lang="en-US" sz="1200" dirty="0">
                  <a:solidFill>
                    <a:schemeClr val="tx1"/>
                  </a:solidFill>
                  <a:effectLst>
                    <a:outerShdw blurRad="38100" dist="38100" dir="2700000" algn="tl">
                      <a:srgbClr val="000000">
                        <a:alpha val="43137"/>
                      </a:srgbClr>
                    </a:outerShdw>
                  </a:effectLst>
                </a:rPr>
                <a:t/>
              </a:r>
              <a:br>
                <a:rPr lang="en-US" sz="1200" dirty="0">
                  <a:solidFill>
                    <a:schemeClr val="tx1"/>
                  </a:solidFill>
                  <a:effectLst>
                    <a:outerShdw blurRad="38100" dist="38100" dir="2700000" algn="tl">
                      <a:srgbClr val="000000">
                        <a:alpha val="43137"/>
                      </a:srgbClr>
                    </a:outerShdw>
                  </a:effectLst>
                </a:rPr>
              </a:br>
              <a:r>
                <a:rPr lang="en-US" sz="1200" dirty="0">
                  <a:solidFill>
                    <a:schemeClr val="tx1"/>
                  </a:solidFill>
                  <a:effectLst>
                    <a:outerShdw blurRad="38100" dist="38100" dir="2700000" algn="tl">
                      <a:srgbClr val="000000">
                        <a:alpha val="43137"/>
                      </a:srgbClr>
                    </a:outerShdw>
                  </a:effectLst>
                </a:rPr>
                <a:t>Quality</a:t>
              </a:r>
              <a:br>
                <a:rPr lang="en-US" sz="1200" dirty="0">
                  <a:solidFill>
                    <a:schemeClr val="tx1"/>
                  </a:solidFill>
                  <a:effectLst>
                    <a:outerShdw blurRad="38100" dist="38100" dir="2700000" algn="tl">
                      <a:srgbClr val="000000">
                        <a:alpha val="43137"/>
                      </a:srgbClr>
                    </a:outerShdw>
                  </a:effectLst>
                </a:rPr>
              </a:br>
              <a:r>
                <a:rPr lang="en-US" sz="1200" dirty="0">
                  <a:solidFill>
                    <a:schemeClr val="tx1"/>
                  </a:solidFill>
                  <a:effectLst>
                    <a:outerShdw blurRad="38100" dist="38100" dir="2700000" algn="tl">
                      <a:srgbClr val="000000">
                        <a:alpha val="43137"/>
                      </a:srgbClr>
                    </a:outerShdw>
                  </a:effectLst>
                </a:rPr>
                <a:t>Summary</a:t>
              </a:r>
            </a:p>
          </p:txBody>
        </p:sp>
        <p:cxnSp>
          <p:nvCxnSpPr>
            <p:cNvPr id="18" name="Elbow Connector 17"/>
            <p:cNvCxnSpPr>
              <a:stCxn id="4" idx="1"/>
              <a:endCxn id="16" idx="1"/>
            </p:cNvCxnSpPr>
            <p:nvPr/>
          </p:nvCxnSpPr>
          <p:spPr>
            <a:xfrm rot="10800000" flipH="1" flipV="1">
              <a:off x="3657599" y="2997200"/>
              <a:ext cx="391112" cy="1693333"/>
            </a:xfrm>
            <a:prstGeom prst="bentConnector3">
              <a:avLst>
                <a:gd name="adj1" fmla="val -37500"/>
              </a:avLst>
            </a:prstGeom>
            <a:ln>
              <a:tailEnd type="arrow"/>
            </a:ln>
          </p:spPr>
          <p:style>
            <a:lnRef idx="2">
              <a:schemeClr val="accent3"/>
            </a:lnRef>
            <a:fillRef idx="1">
              <a:schemeClr val="lt1"/>
            </a:fillRef>
            <a:effectRef idx="0">
              <a:schemeClr val="accent3"/>
            </a:effectRef>
            <a:fontRef idx="minor">
              <a:schemeClr val="dk1"/>
            </a:fontRef>
          </p:style>
        </p:cxnSp>
        <p:cxnSp>
          <p:nvCxnSpPr>
            <p:cNvPr id="19" name="Elbow Connector 18"/>
            <p:cNvCxnSpPr>
              <a:stCxn id="4" idx="1"/>
              <a:endCxn id="17" idx="1"/>
            </p:cNvCxnSpPr>
            <p:nvPr/>
          </p:nvCxnSpPr>
          <p:spPr>
            <a:xfrm rot="10800000" flipH="1" flipV="1">
              <a:off x="3657599" y="2997200"/>
              <a:ext cx="391112" cy="2427111"/>
            </a:xfrm>
            <a:prstGeom prst="bentConnector3">
              <a:avLst>
                <a:gd name="adj1" fmla="val -37500"/>
              </a:avLst>
            </a:prstGeom>
            <a:ln>
              <a:tailEnd type="arrow"/>
            </a:ln>
          </p:spPr>
          <p:style>
            <a:lnRef idx="2">
              <a:schemeClr val="accent3"/>
            </a:lnRef>
            <a:fillRef idx="1">
              <a:schemeClr val="lt1"/>
            </a:fillRef>
            <a:effectRef idx="0">
              <a:schemeClr val="accent3"/>
            </a:effectRef>
            <a:fontRef idx="minor">
              <a:schemeClr val="dk1"/>
            </a:fontRef>
          </p:style>
        </p:cxnSp>
        <p:cxnSp>
          <p:nvCxnSpPr>
            <p:cNvPr id="20" name="Elbow Connector 43"/>
            <p:cNvCxnSpPr>
              <a:stCxn id="4" idx="2"/>
              <a:endCxn id="6" idx="1"/>
            </p:cNvCxnSpPr>
            <p:nvPr/>
          </p:nvCxnSpPr>
          <p:spPr>
            <a:xfrm rot="16200000" flipH="1">
              <a:off x="4511617" y="2994326"/>
              <a:ext cx="649111" cy="1162858"/>
            </a:xfrm>
            <a:prstGeom prst="bentConnector2">
              <a:avLst/>
            </a:prstGeom>
            <a:ln>
              <a:tailEnd type="arrow"/>
            </a:ln>
          </p:spPr>
          <p:style>
            <a:lnRef idx="2">
              <a:schemeClr val="accent3"/>
            </a:lnRef>
            <a:fillRef idx="1">
              <a:schemeClr val="lt1"/>
            </a:fillRef>
            <a:effectRef idx="0">
              <a:schemeClr val="accent3"/>
            </a:effectRef>
            <a:fontRef idx="minor">
              <a:schemeClr val="dk1"/>
            </a:fontRef>
          </p:style>
        </p:cxnSp>
        <p:sp>
          <p:nvSpPr>
            <p:cNvPr id="57" name="TextBox 56"/>
            <p:cNvSpPr txBox="1"/>
            <p:nvPr/>
          </p:nvSpPr>
          <p:spPr>
            <a:xfrm>
              <a:off x="5153793" y="2988991"/>
              <a:ext cx="255198" cy="246221"/>
            </a:xfrm>
            <a:prstGeom prst="rect">
              <a:avLst/>
            </a:prstGeom>
            <a:noFill/>
          </p:spPr>
          <p:txBody>
            <a:bodyPr wrap="none" rtlCol="0">
              <a:spAutoFit/>
            </a:bodyPr>
            <a:lstStyle/>
            <a:p>
              <a:r>
                <a:rPr lang="en-US" sz="1000" dirty="0" smtClean="0">
                  <a:solidFill>
                    <a:schemeClr val="accent3">
                      <a:lumMod val="75000"/>
                    </a:schemeClr>
                  </a:solidFill>
                </a:rPr>
                <a:t>1</a:t>
              </a:r>
              <a:endParaRPr lang="en-US" sz="1000" dirty="0">
                <a:solidFill>
                  <a:schemeClr val="accent3">
                    <a:lumMod val="75000"/>
                  </a:schemeClr>
                </a:solidFill>
              </a:endParaRPr>
            </a:p>
          </p:txBody>
        </p:sp>
        <p:sp>
          <p:nvSpPr>
            <p:cNvPr id="58" name="TextBox 57"/>
            <p:cNvSpPr txBox="1"/>
            <p:nvPr/>
          </p:nvSpPr>
          <p:spPr>
            <a:xfrm>
              <a:off x="5033567" y="3642078"/>
              <a:ext cx="375424" cy="246221"/>
            </a:xfrm>
            <a:prstGeom prst="rect">
              <a:avLst/>
            </a:prstGeom>
            <a:noFill/>
          </p:spPr>
          <p:txBody>
            <a:bodyPr wrap="none" rtlCol="0">
              <a:spAutoFit/>
            </a:bodyPr>
            <a:lstStyle/>
            <a:p>
              <a:r>
                <a:rPr lang="en-US" sz="1000" dirty="0" smtClean="0">
                  <a:solidFill>
                    <a:schemeClr val="accent3">
                      <a:lumMod val="75000"/>
                    </a:schemeClr>
                  </a:solidFill>
                </a:rPr>
                <a:t>0..*</a:t>
              </a:r>
              <a:endParaRPr lang="en-US" sz="1000" dirty="0">
                <a:solidFill>
                  <a:schemeClr val="accent3">
                    <a:lumMod val="75000"/>
                  </a:schemeClr>
                </a:solidFill>
              </a:endParaRPr>
            </a:p>
          </p:txBody>
        </p:sp>
        <p:sp>
          <p:nvSpPr>
            <p:cNvPr id="59" name="TextBox 58"/>
            <p:cNvSpPr txBox="1"/>
            <p:nvPr/>
          </p:nvSpPr>
          <p:spPr>
            <a:xfrm>
              <a:off x="7185132" y="3639979"/>
              <a:ext cx="375424" cy="246221"/>
            </a:xfrm>
            <a:prstGeom prst="rect">
              <a:avLst/>
            </a:prstGeom>
            <a:noFill/>
          </p:spPr>
          <p:txBody>
            <a:bodyPr wrap="none" rtlCol="0">
              <a:spAutoFit/>
            </a:bodyPr>
            <a:lstStyle/>
            <a:p>
              <a:r>
                <a:rPr lang="en-US" sz="1000" dirty="0" smtClean="0">
                  <a:solidFill>
                    <a:schemeClr val="accent3">
                      <a:lumMod val="75000"/>
                    </a:schemeClr>
                  </a:solidFill>
                </a:rPr>
                <a:t>0..*</a:t>
              </a:r>
              <a:endParaRPr lang="en-US" sz="1000" dirty="0">
                <a:solidFill>
                  <a:schemeClr val="accent3">
                    <a:lumMod val="75000"/>
                  </a:schemeClr>
                </a:solidFill>
              </a:endParaRPr>
            </a:p>
          </p:txBody>
        </p:sp>
        <p:sp>
          <p:nvSpPr>
            <p:cNvPr id="60" name="TextBox 59"/>
            <p:cNvSpPr txBox="1"/>
            <p:nvPr/>
          </p:nvSpPr>
          <p:spPr>
            <a:xfrm>
              <a:off x="6022674" y="4408311"/>
              <a:ext cx="255198" cy="246221"/>
            </a:xfrm>
            <a:prstGeom prst="rect">
              <a:avLst/>
            </a:prstGeom>
            <a:noFill/>
          </p:spPr>
          <p:txBody>
            <a:bodyPr wrap="none" rtlCol="0">
              <a:spAutoFit/>
            </a:bodyPr>
            <a:lstStyle/>
            <a:p>
              <a:r>
                <a:rPr lang="en-US" sz="1000" dirty="0" smtClean="0">
                  <a:solidFill>
                    <a:schemeClr val="accent3">
                      <a:lumMod val="75000"/>
                    </a:schemeClr>
                  </a:solidFill>
                </a:rPr>
                <a:t>1</a:t>
              </a:r>
              <a:endParaRPr lang="en-US" sz="1000" dirty="0">
                <a:solidFill>
                  <a:schemeClr val="accent3">
                    <a:lumMod val="75000"/>
                  </a:schemeClr>
                </a:solidFill>
              </a:endParaRPr>
            </a:p>
          </p:txBody>
        </p:sp>
        <p:sp>
          <p:nvSpPr>
            <p:cNvPr id="61" name="TextBox 60"/>
            <p:cNvSpPr txBox="1"/>
            <p:nvPr/>
          </p:nvSpPr>
          <p:spPr>
            <a:xfrm>
              <a:off x="7752333" y="4196841"/>
              <a:ext cx="375424" cy="246221"/>
            </a:xfrm>
            <a:prstGeom prst="rect">
              <a:avLst/>
            </a:prstGeom>
            <a:noFill/>
          </p:spPr>
          <p:txBody>
            <a:bodyPr wrap="none" rtlCol="0">
              <a:spAutoFit/>
            </a:bodyPr>
            <a:lstStyle/>
            <a:p>
              <a:r>
                <a:rPr lang="en-US" sz="1000" dirty="0" smtClean="0">
                  <a:solidFill>
                    <a:schemeClr val="accent3">
                      <a:lumMod val="75000"/>
                    </a:schemeClr>
                  </a:solidFill>
                </a:rPr>
                <a:t>0..*</a:t>
              </a:r>
              <a:endParaRPr lang="en-US" sz="1000" dirty="0">
                <a:solidFill>
                  <a:schemeClr val="accent3">
                    <a:lumMod val="75000"/>
                  </a:schemeClr>
                </a:solidFill>
              </a:endParaRPr>
            </a:p>
          </p:txBody>
        </p:sp>
        <p:sp>
          <p:nvSpPr>
            <p:cNvPr id="62" name="TextBox 61"/>
            <p:cNvSpPr txBox="1"/>
            <p:nvPr/>
          </p:nvSpPr>
          <p:spPr>
            <a:xfrm>
              <a:off x="7752333" y="5004867"/>
              <a:ext cx="375424" cy="246221"/>
            </a:xfrm>
            <a:prstGeom prst="rect">
              <a:avLst/>
            </a:prstGeom>
            <a:noFill/>
          </p:spPr>
          <p:txBody>
            <a:bodyPr wrap="none" rtlCol="0">
              <a:spAutoFit/>
            </a:bodyPr>
            <a:lstStyle/>
            <a:p>
              <a:r>
                <a:rPr lang="en-US" sz="1000" dirty="0" smtClean="0">
                  <a:solidFill>
                    <a:schemeClr val="accent3">
                      <a:lumMod val="75000"/>
                    </a:schemeClr>
                  </a:solidFill>
                </a:rPr>
                <a:t>0..*</a:t>
              </a:r>
              <a:endParaRPr lang="en-US" sz="1000" dirty="0">
                <a:solidFill>
                  <a:schemeClr val="accent3">
                    <a:lumMod val="75000"/>
                  </a:schemeClr>
                </a:solidFill>
              </a:endParaRPr>
            </a:p>
          </p:txBody>
        </p:sp>
        <p:sp>
          <p:nvSpPr>
            <p:cNvPr id="63" name="TextBox 62"/>
            <p:cNvSpPr txBox="1"/>
            <p:nvPr/>
          </p:nvSpPr>
          <p:spPr>
            <a:xfrm>
              <a:off x="3657598" y="4436533"/>
              <a:ext cx="375424" cy="246221"/>
            </a:xfrm>
            <a:prstGeom prst="rect">
              <a:avLst/>
            </a:prstGeom>
            <a:noFill/>
          </p:spPr>
          <p:txBody>
            <a:bodyPr wrap="none" rtlCol="0">
              <a:spAutoFit/>
            </a:bodyPr>
            <a:lstStyle/>
            <a:p>
              <a:r>
                <a:rPr lang="en-US" sz="1000" dirty="0" smtClean="0">
                  <a:solidFill>
                    <a:schemeClr val="accent3">
                      <a:lumMod val="75000"/>
                    </a:schemeClr>
                  </a:solidFill>
                </a:rPr>
                <a:t>0..*</a:t>
              </a:r>
              <a:endParaRPr lang="en-US" sz="1000" dirty="0">
                <a:solidFill>
                  <a:schemeClr val="accent3">
                    <a:lumMod val="75000"/>
                  </a:schemeClr>
                </a:solidFill>
              </a:endParaRPr>
            </a:p>
          </p:txBody>
        </p:sp>
        <p:sp>
          <p:nvSpPr>
            <p:cNvPr id="64" name="TextBox 63"/>
            <p:cNvSpPr txBox="1"/>
            <p:nvPr/>
          </p:nvSpPr>
          <p:spPr>
            <a:xfrm>
              <a:off x="3665442" y="5160089"/>
              <a:ext cx="375424" cy="246221"/>
            </a:xfrm>
            <a:prstGeom prst="rect">
              <a:avLst/>
            </a:prstGeom>
            <a:noFill/>
          </p:spPr>
          <p:txBody>
            <a:bodyPr wrap="none" rtlCol="0">
              <a:spAutoFit/>
            </a:bodyPr>
            <a:lstStyle/>
            <a:p>
              <a:r>
                <a:rPr lang="en-US" sz="1000" dirty="0" smtClean="0">
                  <a:solidFill>
                    <a:schemeClr val="accent3">
                      <a:lumMod val="75000"/>
                    </a:schemeClr>
                  </a:solidFill>
                </a:rPr>
                <a:t>0..*</a:t>
              </a:r>
              <a:endParaRPr lang="en-US" sz="1000" dirty="0">
                <a:solidFill>
                  <a:schemeClr val="accent3">
                    <a:lumMod val="75000"/>
                  </a:schemeClr>
                </a:solidFill>
              </a:endParaRPr>
            </a:p>
          </p:txBody>
        </p:sp>
        <p:sp>
          <p:nvSpPr>
            <p:cNvPr id="67" name="TextBox 66"/>
            <p:cNvSpPr txBox="1"/>
            <p:nvPr/>
          </p:nvSpPr>
          <p:spPr>
            <a:xfrm>
              <a:off x="1113354" y="1447800"/>
              <a:ext cx="2061975" cy="707886"/>
            </a:xfrm>
            <a:prstGeom prst="rect">
              <a:avLst/>
            </a:prstGeom>
            <a:noFill/>
          </p:spPr>
          <p:txBody>
            <a:bodyPr wrap="none" rtlCol="0">
              <a:spAutoFit/>
            </a:bodyPr>
            <a:lstStyle/>
            <a:p>
              <a:r>
                <a:rPr lang="en-US" sz="2000" dirty="0" smtClean="0"/>
                <a:t>Syntactic Model</a:t>
              </a:r>
            </a:p>
            <a:p>
              <a:r>
                <a:rPr lang="en-US" sz="2000" dirty="0" smtClean="0"/>
                <a:t>Atom Feed View</a:t>
              </a:r>
              <a:endParaRPr lang="en-US" sz="2000" dirty="0"/>
            </a:p>
          </p:txBody>
        </p:sp>
        <p:sp>
          <p:nvSpPr>
            <p:cNvPr id="68" name="TextBox 67"/>
            <p:cNvSpPr txBox="1"/>
            <p:nvPr/>
          </p:nvSpPr>
          <p:spPr>
            <a:xfrm>
              <a:off x="4750840" y="1447800"/>
              <a:ext cx="2234907" cy="707886"/>
            </a:xfrm>
            <a:prstGeom prst="rect">
              <a:avLst/>
            </a:prstGeom>
            <a:noFill/>
          </p:spPr>
          <p:txBody>
            <a:bodyPr wrap="none" rtlCol="0">
              <a:spAutoFit/>
            </a:bodyPr>
            <a:lstStyle/>
            <a:p>
              <a:pPr algn="ctr"/>
              <a:r>
                <a:rPr lang="en-US" sz="2000" dirty="0" smtClean="0"/>
                <a:t>Information Model</a:t>
              </a:r>
            </a:p>
            <a:p>
              <a:pPr algn="ctr"/>
              <a:r>
                <a:rPr lang="en-US" sz="2000" dirty="0" smtClean="0"/>
                <a:t>Profile View</a:t>
              </a:r>
              <a:endParaRPr lang="en-US" sz="2000" dirty="0"/>
            </a:p>
          </p:txBody>
        </p:sp>
        <p:cxnSp>
          <p:nvCxnSpPr>
            <p:cNvPr id="70" name="Straight Arrow Connector 69"/>
            <p:cNvCxnSpPr>
              <a:stCxn id="4" idx="3"/>
              <a:endCxn id="66" idx="1"/>
            </p:cNvCxnSpPr>
            <p:nvPr/>
          </p:nvCxnSpPr>
          <p:spPr>
            <a:xfrm flipV="1">
              <a:off x="4851886" y="2552700"/>
              <a:ext cx="583228" cy="44450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71" name="TextBox 70"/>
            <p:cNvSpPr txBox="1"/>
            <p:nvPr/>
          </p:nvSpPr>
          <p:spPr>
            <a:xfrm>
              <a:off x="4953000" y="2438400"/>
              <a:ext cx="383438" cy="246221"/>
            </a:xfrm>
            <a:prstGeom prst="rect">
              <a:avLst/>
            </a:prstGeom>
            <a:noFill/>
          </p:spPr>
          <p:txBody>
            <a:bodyPr wrap="none" rtlCol="0">
              <a:spAutoFit/>
            </a:bodyPr>
            <a:lstStyle/>
            <a:p>
              <a:r>
                <a:rPr lang="en-US" sz="1000" dirty="0" smtClean="0">
                  <a:solidFill>
                    <a:schemeClr val="accent3">
                      <a:lumMod val="75000"/>
                    </a:schemeClr>
                  </a:solidFill>
                </a:rPr>
                <a:t>0..1</a:t>
              </a:r>
              <a:endParaRPr lang="en-US" sz="1000" dirty="0">
                <a:solidFill>
                  <a:schemeClr val="accent3">
                    <a:lumMod val="75000"/>
                  </a:schemeClr>
                </a:solidFill>
              </a:endParaRPr>
            </a:p>
          </p:txBody>
        </p:sp>
        <p:sp>
          <p:nvSpPr>
            <p:cNvPr id="66" name="Rounded Rectangle 65"/>
            <p:cNvSpPr/>
            <p:nvPr/>
          </p:nvSpPr>
          <p:spPr>
            <a:xfrm>
              <a:off x="5435114" y="2298700"/>
              <a:ext cx="11942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err="1" smtClean="0">
                  <a:solidFill>
                    <a:schemeClr val="tx1"/>
                  </a:solidFill>
                  <a:effectLst>
                    <a:outerShdw blurRad="38100" dist="38100" dir="2700000" algn="tl">
                      <a:srgbClr val="000000">
                        <a:alpha val="43137"/>
                      </a:srgbClr>
                    </a:outerShdw>
                  </a:effectLst>
                </a:rPr>
                <a:t>LocalTime</a:t>
              </a:r>
              <a:r>
                <a:rPr lang="en-US" sz="1200" dirty="0" smtClean="0">
                  <a:solidFill>
                    <a:schemeClr val="tx1"/>
                  </a:solidFill>
                  <a:effectLst>
                    <a:outerShdw blurRad="38100" dist="38100" dir="2700000" algn="tl">
                      <a:srgbClr val="000000">
                        <a:alpha val="43137"/>
                      </a:srgbClr>
                    </a:outerShdw>
                  </a:effectLst>
                </a:rPr>
                <a:t/>
              </a:r>
              <a:br>
                <a:rPr lang="en-US" sz="1200" dirty="0" smtClean="0">
                  <a:solidFill>
                    <a:schemeClr val="tx1"/>
                  </a:solidFill>
                  <a:effectLst>
                    <a:outerShdw blurRad="38100" dist="38100" dir="2700000" algn="tl">
                      <a:srgbClr val="000000">
                        <a:alpha val="43137"/>
                      </a:srgbClr>
                    </a:outerShdw>
                  </a:effectLst>
                </a:rPr>
              </a:br>
              <a:r>
                <a:rPr lang="en-US" sz="1200" dirty="0" smtClean="0">
                  <a:solidFill>
                    <a:schemeClr val="tx1"/>
                  </a:solidFill>
                  <a:effectLst>
                    <a:outerShdw blurRad="38100" dist="38100" dir="2700000" algn="tl">
                      <a:srgbClr val="000000">
                        <a:alpha val="43137"/>
                      </a:srgbClr>
                    </a:outerShdw>
                  </a:effectLst>
                </a:rPr>
                <a:t>Parameters</a:t>
              </a:r>
              <a:endParaRPr lang="en-US" sz="1200" dirty="0">
                <a:solidFill>
                  <a:schemeClr val="tx1"/>
                </a:solidFill>
                <a:effectLst>
                  <a:outerShdw blurRad="38100" dist="38100" dir="2700000" algn="tl">
                    <a:srgbClr val="000000">
                      <a:alpha val="43137"/>
                    </a:srgbClr>
                  </a:outerShdw>
                </a:effectLst>
              </a:endParaRPr>
            </a:p>
          </p:txBody>
        </p:sp>
        <p:grpSp>
          <p:nvGrpSpPr>
            <p:cNvPr id="42" name="Group 41"/>
            <p:cNvGrpSpPr/>
            <p:nvPr/>
          </p:nvGrpSpPr>
          <p:grpSpPr>
            <a:xfrm>
              <a:off x="551610" y="2154510"/>
              <a:ext cx="2496390" cy="4551090"/>
              <a:chOff x="551611" y="2286000"/>
              <a:chExt cx="2653183" cy="4836934"/>
            </a:xfrm>
          </p:grpSpPr>
          <p:sp>
            <p:nvSpPr>
              <p:cNvPr id="21" name="Rounded Rectangle 20"/>
              <p:cNvSpPr/>
              <p:nvPr/>
            </p:nvSpPr>
            <p:spPr>
              <a:xfrm>
                <a:off x="785810" y="2286000"/>
                <a:ext cx="11942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900" dirty="0" err="1">
                    <a:solidFill>
                      <a:schemeClr val="tx1"/>
                    </a:solidFill>
                    <a:effectLst>
                      <a:outerShdw blurRad="38100" dist="38100" dir="2700000" algn="tl">
                        <a:srgbClr val="000000">
                          <a:alpha val="43137"/>
                        </a:srgbClr>
                      </a:outerShdw>
                    </a:effectLst>
                  </a:rPr>
                  <a:t>AtomFeed</a:t>
                </a:r>
                <a:endParaRPr lang="en-US" sz="900" dirty="0">
                  <a:solidFill>
                    <a:schemeClr val="tx1"/>
                  </a:solidFill>
                  <a:effectLst>
                    <a:outerShdw blurRad="38100" dist="38100" dir="2700000" algn="tl">
                      <a:srgbClr val="000000">
                        <a:alpha val="43137"/>
                      </a:srgbClr>
                    </a:outerShdw>
                  </a:effectLst>
                </a:endParaRPr>
              </a:p>
            </p:txBody>
          </p:sp>
          <p:sp>
            <p:nvSpPr>
              <p:cNvPr id="22" name="Rounded Rectangle 21"/>
              <p:cNvSpPr/>
              <p:nvPr/>
            </p:nvSpPr>
            <p:spPr>
              <a:xfrm>
                <a:off x="1115524" y="2911664"/>
                <a:ext cx="12704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900" dirty="0" err="1">
                    <a:solidFill>
                      <a:schemeClr val="tx1"/>
                    </a:solidFill>
                    <a:effectLst>
                      <a:outerShdw blurRad="38100" dist="38100" dir="2700000" algn="tl">
                        <a:srgbClr val="000000">
                          <a:alpha val="43137"/>
                        </a:srgbClr>
                      </a:outerShdw>
                    </a:effectLst>
                  </a:rPr>
                  <a:t>Entry:UsagePoint</a:t>
                </a:r>
                <a:endParaRPr lang="en-US" sz="900" dirty="0">
                  <a:solidFill>
                    <a:schemeClr val="tx1"/>
                  </a:solidFill>
                  <a:effectLst>
                    <a:outerShdw blurRad="38100" dist="38100" dir="2700000" algn="tl">
                      <a:srgbClr val="000000">
                        <a:alpha val="43137"/>
                      </a:srgbClr>
                    </a:outerShdw>
                  </a:effectLst>
                </a:endParaRPr>
              </a:p>
            </p:txBody>
          </p:sp>
          <p:sp>
            <p:nvSpPr>
              <p:cNvPr id="23" name="Rounded Rectangle 22"/>
              <p:cNvSpPr/>
              <p:nvPr/>
            </p:nvSpPr>
            <p:spPr>
              <a:xfrm>
                <a:off x="1115524" y="3537468"/>
                <a:ext cx="12704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900" dirty="0" err="1">
                    <a:solidFill>
                      <a:schemeClr val="tx1"/>
                    </a:solidFill>
                    <a:effectLst>
                      <a:outerShdw blurRad="38100" dist="38100" dir="2700000" algn="tl">
                        <a:srgbClr val="000000">
                          <a:alpha val="43137"/>
                        </a:srgbClr>
                      </a:outerShdw>
                    </a:effectLst>
                  </a:rPr>
                  <a:t>Entry:MeterReading</a:t>
                </a:r>
                <a:endParaRPr lang="en-US" sz="900" dirty="0">
                  <a:solidFill>
                    <a:schemeClr val="tx1"/>
                  </a:solidFill>
                  <a:effectLst>
                    <a:outerShdw blurRad="38100" dist="38100" dir="2700000" algn="tl">
                      <a:srgbClr val="000000">
                        <a:alpha val="43137"/>
                      </a:srgbClr>
                    </a:outerShdw>
                  </a:effectLst>
                </a:endParaRPr>
              </a:p>
            </p:txBody>
          </p:sp>
          <p:sp>
            <p:nvSpPr>
              <p:cNvPr id="24" name="Rounded Rectangle 23"/>
              <p:cNvSpPr/>
              <p:nvPr/>
            </p:nvSpPr>
            <p:spPr>
              <a:xfrm>
                <a:off x="1115524" y="4126454"/>
                <a:ext cx="12704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900" dirty="0" err="1">
                    <a:solidFill>
                      <a:schemeClr val="tx1"/>
                    </a:solidFill>
                    <a:effectLst>
                      <a:outerShdw blurRad="38100" dist="38100" dir="2700000" algn="tl">
                        <a:srgbClr val="000000">
                          <a:alpha val="43137"/>
                        </a:srgbClr>
                      </a:outerShdw>
                    </a:effectLst>
                  </a:rPr>
                  <a:t>Entry:ReadingType</a:t>
                </a:r>
                <a:endParaRPr lang="en-US" sz="900" dirty="0">
                  <a:solidFill>
                    <a:schemeClr val="tx1"/>
                  </a:solidFill>
                  <a:effectLst>
                    <a:outerShdw blurRad="38100" dist="38100" dir="2700000" algn="tl">
                      <a:srgbClr val="000000">
                        <a:alpha val="43137"/>
                      </a:srgbClr>
                    </a:outerShdw>
                  </a:effectLst>
                </a:endParaRPr>
              </a:p>
            </p:txBody>
          </p:sp>
          <p:sp>
            <p:nvSpPr>
              <p:cNvPr id="25" name="Rounded Rectangle 24"/>
              <p:cNvSpPr/>
              <p:nvPr/>
            </p:nvSpPr>
            <p:spPr>
              <a:xfrm>
                <a:off x="1115524" y="4752257"/>
                <a:ext cx="12704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900" dirty="0" err="1">
                    <a:solidFill>
                      <a:schemeClr val="tx1"/>
                    </a:solidFill>
                    <a:effectLst>
                      <a:outerShdw blurRad="38100" dist="38100" dir="2700000" algn="tl">
                        <a:srgbClr val="000000">
                          <a:alpha val="43137"/>
                        </a:srgbClr>
                      </a:outerShdw>
                    </a:effectLst>
                  </a:rPr>
                  <a:t>Entry:IntervalBlock</a:t>
                </a:r>
                <a:endParaRPr lang="en-US" sz="900" dirty="0">
                  <a:solidFill>
                    <a:schemeClr val="tx1"/>
                  </a:solidFill>
                  <a:effectLst>
                    <a:outerShdw blurRad="38100" dist="38100" dir="2700000" algn="tl">
                      <a:srgbClr val="000000">
                        <a:alpha val="43137"/>
                      </a:srgbClr>
                    </a:outerShdw>
                  </a:effectLst>
                </a:endParaRPr>
              </a:p>
            </p:txBody>
          </p:sp>
          <p:sp>
            <p:nvSpPr>
              <p:cNvPr id="26" name="Rounded Rectangle 25"/>
              <p:cNvSpPr/>
              <p:nvPr/>
            </p:nvSpPr>
            <p:spPr>
              <a:xfrm>
                <a:off x="1115524" y="5341243"/>
                <a:ext cx="1270486"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900" dirty="0" err="1" smtClean="0">
                    <a:solidFill>
                      <a:schemeClr val="tx1"/>
                    </a:solidFill>
                    <a:effectLst>
                      <a:outerShdw blurRad="38100" dist="38100" dir="2700000" algn="tl">
                        <a:srgbClr val="000000">
                          <a:alpha val="43137"/>
                        </a:srgbClr>
                      </a:outerShdw>
                    </a:effectLst>
                  </a:rPr>
                  <a:t>Entry:ElectricPowerUsageSummary</a:t>
                </a:r>
                <a:endParaRPr lang="en-US" sz="900" dirty="0">
                  <a:solidFill>
                    <a:schemeClr val="tx1"/>
                  </a:solidFill>
                  <a:effectLst>
                    <a:outerShdw blurRad="38100" dist="38100" dir="2700000" algn="tl">
                      <a:srgbClr val="000000">
                        <a:alpha val="43137"/>
                      </a:srgbClr>
                    </a:outerShdw>
                  </a:effectLst>
                </a:endParaRPr>
              </a:p>
            </p:txBody>
          </p:sp>
          <p:cxnSp>
            <p:nvCxnSpPr>
              <p:cNvPr id="41" name="Elbow Connector 40"/>
              <p:cNvCxnSpPr>
                <a:stCxn id="21" idx="1"/>
                <a:endCxn id="22" idx="1"/>
              </p:cNvCxnSpPr>
              <p:nvPr/>
            </p:nvCxnSpPr>
            <p:spPr>
              <a:xfrm rot="10800000" flipH="1" flipV="1">
                <a:off x="785809" y="2540000"/>
                <a:ext cx="329714" cy="625664"/>
              </a:xfrm>
              <a:prstGeom prst="bentConnector3">
                <a:avLst>
                  <a:gd name="adj1" fmla="val -7368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hape 42"/>
              <p:cNvCxnSpPr>
                <a:stCxn id="21" idx="1"/>
                <a:endCxn id="23" idx="1"/>
              </p:cNvCxnSpPr>
              <p:nvPr/>
            </p:nvCxnSpPr>
            <p:spPr>
              <a:xfrm rot="10800000" flipH="1" flipV="1">
                <a:off x="785809" y="2539999"/>
                <a:ext cx="329714" cy="1251468"/>
              </a:xfrm>
              <a:prstGeom prst="bentConnector3">
                <a:avLst>
                  <a:gd name="adj1" fmla="val -7368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21" idx="1"/>
                <a:endCxn id="24" idx="1"/>
              </p:cNvCxnSpPr>
              <p:nvPr/>
            </p:nvCxnSpPr>
            <p:spPr>
              <a:xfrm rot="10800000" flipH="1" flipV="1">
                <a:off x="785809" y="2540000"/>
                <a:ext cx="329714" cy="1840454"/>
              </a:xfrm>
              <a:prstGeom prst="bentConnector3">
                <a:avLst>
                  <a:gd name="adj1" fmla="val -7368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hape 46"/>
              <p:cNvCxnSpPr>
                <a:stCxn id="21" idx="1"/>
                <a:endCxn id="25" idx="1"/>
              </p:cNvCxnSpPr>
              <p:nvPr/>
            </p:nvCxnSpPr>
            <p:spPr>
              <a:xfrm rot="10800000" flipH="1" flipV="1">
                <a:off x="785809" y="2539999"/>
                <a:ext cx="329714" cy="2466257"/>
              </a:xfrm>
              <a:prstGeom prst="bentConnector3">
                <a:avLst>
                  <a:gd name="adj1" fmla="val -7368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hape 49"/>
              <p:cNvCxnSpPr>
                <a:stCxn id="21" idx="1"/>
                <a:endCxn id="26" idx="1"/>
              </p:cNvCxnSpPr>
              <p:nvPr/>
            </p:nvCxnSpPr>
            <p:spPr>
              <a:xfrm rot="10800000" flipH="1" flipV="1">
                <a:off x="785809" y="2540000"/>
                <a:ext cx="329714" cy="3055243"/>
              </a:xfrm>
              <a:prstGeom prst="bentConnector3">
                <a:avLst>
                  <a:gd name="adj1" fmla="val -73688"/>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Freeform 50"/>
              <p:cNvSpPr/>
              <p:nvPr/>
            </p:nvSpPr>
            <p:spPr>
              <a:xfrm>
                <a:off x="2379764" y="3235609"/>
                <a:ext cx="397239" cy="404929"/>
              </a:xfrm>
              <a:custGeom>
                <a:avLst/>
                <a:gdLst>
                  <a:gd name="connsiteX0" fmla="*/ 22485 w 397239"/>
                  <a:gd name="connsiteY0" fmla="*/ 0 h 569626"/>
                  <a:gd name="connsiteX1" fmla="*/ 397239 w 397239"/>
                  <a:gd name="connsiteY1" fmla="*/ 0 h 569626"/>
                  <a:gd name="connsiteX2" fmla="*/ 397239 w 397239"/>
                  <a:gd name="connsiteY2" fmla="*/ 562131 h 569626"/>
                  <a:gd name="connsiteX3" fmla="*/ 0 w 397239"/>
                  <a:gd name="connsiteY3" fmla="*/ 569626 h 569626"/>
                  <a:gd name="connsiteX0" fmla="*/ 22485 w 397239"/>
                  <a:gd name="connsiteY0" fmla="*/ 0 h 572547"/>
                  <a:gd name="connsiteX1" fmla="*/ 397239 w 397239"/>
                  <a:gd name="connsiteY1" fmla="*/ 0 h 572547"/>
                  <a:gd name="connsiteX2" fmla="*/ 397239 w 397239"/>
                  <a:gd name="connsiteY2" fmla="*/ 572547 h 572547"/>
                  <a:gd name="connsiteX3" fmla="*/ 0 w 397239"/>
                  <a:gd name="connsiteY3" fmla="*/ 569626 h 572547"/>
                  <a:gd name="connsiteX0" fmla="*/ 22485 w 397239"/>
                  <a:gd name="connsiteY0" fmla="*/ 0 h 569626"/>
                  <a:gd name="connsiteX1" fmla="*/ 397239 w 397239"/>
                  <a:gd name="connsiteY1" fmla="*/ 0 h 569626"/>
                  <a:gd name="connsiteX2" fmla="*/ 397239 w 397239"/>
                  <a:gd name="connsiteY2" fmla="*/ 564735 h 569626"/>
                  <a:gd name="connsiteX3" fmla="*/ 0 w 397239"/>
                  <a:gd name="connsiteY3" fmla="*/ 569626 h 569626"/>
                  <a:gd name="connsiteX0" fmla="*/ 22485 w 397239"/>
                  <a:gd name="connsiteY0" fmla="*/ 0 h 572547"/>
                  <a:gd name="connsiteX1" fmla="*/ 397239 w 397239"/>
                  <a:gd name="connsiteY1" fmla="*/ 0 h 572547"/>
                  <a:gd name="connsiteX2" fmla="*/ 397239 w 397239"/>
                  <a:gd name="connsiteY2" fmla="*/ 572547 h 572547"/>
                  <a:gd name="connsiteX3" fmla="*/ 0 w 397239"/>
                  <a:gd name="connsiteY3" fmla="*/ 569626 h 572547"/>
                  <a:gd name="connsiteX0" fmla="*/ 22485 w 397239"/>
                  <a:gd name="connsiteY0" fmla="*/ 0 h 580042"/>
                  <a:gd name="connsiteX1" fmla="*/ 397239 w 397239"/>
                  <a:gd name="connsiteY1" fmla="*/ 0 h 580042"/>
                  <a:gd name="connsiteX2" fmla="*/ 397239 w 397239"/>
                  <a:gd name="connsiteY2" fmla="*/ 572547 h 580042"/>
                  <a:gd name="connsiteX3" fmla="*/ 0 w 397239"/>
                  <a:gd name="connsiteY3" fmla="*/ 580042 h 580042"/>
                  <a:gd name="connsiteX0" fmla="*/ 22485 w 397239"/>
                  <a:gd name="connsiteY0" fmla="*/ 0 h 572547"/>
                  <a:gd name="connsiteX1" fmla="*/ 397239 w 397239"/>
                  <a:gd name="connsiteY1" fmla="*/ 0 h 572547"/>
                  <a:gd name="connsiteX2" fmla="*/ 397239 w 397239"/>
                  <a:gd name="connsiteY2" fmla="*/ 572547 h 572547"/>
                  <a:gd name="connsiteX3" fmla="*/ 0 w 397239"/>
                  <a:gd name="connsiteY3" fmla="*/ 572230 h 572547"/>
                </a:gdLst>
                <a:ahLst/>
                <a:cxnLst>
                  <a:cxn ang="0">
                    <a:pos x="connsiteX0" y="connsiteY0"/>
                  </a:cxn>
                  <a:cxn ang="0">
                    <a:pos x="connsiteX1" y="connsiteY1"/>
                  </a:cxn>
                  <a:cxn ang="0">
                    <a:pos x="connsiteX2" y="connsiteY2"/>
                  </a:cxn>
                  <a:cxn ang="0">
                    <a:pos x="connsiteX3" y="connsiteY3"/>
                  </a:cxn>
                </a:cxnLst>
                <a:rect l="l" t="t" r="r" b="b"/>
                <a:pathLst>
                  <a:path w="397239" h="572547">
                    <a:moveTo>
                      <a:pt x="22485" y="0"/>
                    </a:moveTo>
                    <a:lnTo>
                      <a:pt x="397239" y="0"/>
                    </a:lnTo>
                    <a:lnTo>
                      <a:pt x="397239" y="572547"/>
                    </a:lnTo>
                    <a:lnTo>
                      <a:pt x="0" y="572230"/>
                    </a:lnTo>
                  </a:path>
                </a:pathLst>
              </a:custGeom>
              <a:noFill/>
              <a:ln w="127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Freeform 51"/>
              <p:cNvSpPr/>
              <p:nvPr/>
            </p:nvSpPr>
            <p:spPr>
              <a:xfrm>
                <a:off x="2379764" y="3883495"/>
                <a:ext cx="582072" cy="485917"/>
              </a:xfrm>
              <a:custGeom>
                <a:avLst/>
                <a:gdLst>
                  <a:gd name="connsiteX0" fmla="*/ 22485 w 397239"/>
                  <a:gd name="connsiteY0" fmla="*/ 0 h 569626"/>
                  <a:gd name="connsiteX1" fmla="*/ 397239 w 397239"/>
                  <a:gd name="connsiteY1" fmla="*/ 0 h 569626"/>
                  <a:gd name="connsiteX2" fmla="*/ 397239 w 397239"/>
                  <a:gd name="connsiteY2" fmla="*/ 562131 h 569626"/>
                  <a:gd name="connsiteX3" fmla="*/ 0 w 397239"/>
                  <a:gd name="connsiteY3" fmla="*/ 569626 h 569626"/>
                  <a:gd name="connsiteX0" fmla="*/ 22485 w 399620"/>
                  <a:gd name="connsiteY0" fmla="*/ 0 h 569943"/>
                  <a:gd name="connsiteX1" fmla="*/ 397239 w 399620"/>
                  <a:gd name="connsiteY1" fmla="*/ 0 h 569943"/>
                  <a:gd name="connsiteX2" fmla="*/ 399620 w 399620"/>
                  <a:gd name="connsiteY2" fmla="*/ 569943 h 569943"/>
                  <a:gd name="connsiteX3" fmla="*/ 0 w 399620"/>
                  <a:gd name="connsiteY3" fmla="*/ 569626 h 569943"/>
                </a:gdLst>
                <a:ahLst/>
                <a:cxnLst>
                  <a:cxn ang="0">
                    <a:pos x="connsiteX0" y="connsiteY0"/>
                  </a:cxn>
                  <a:cxn ang="0">
                    <a:pos x="connsiteX1" y="connsiteY1"/>
                  </a:cxn>
                  <a:cxn ang="0">
                    <a:pos x="connsiteX2" y="connsiteY2"/>
                  </a:cxn>
                  <a:cxn ang="0">
                    <a:pos x="connsiteX3" y="connsiteY3"/>
                  </a:cxn>
                </a:cxnLst>
                <a:rect l="l" t="t" r="r" b="b"/>
                <a:pathLst>
                  <a:path w="399620" h="569943">
                    <a:moveTo>
                      <a:pt x="22485" y="0"/>
                    </a:moveTo>
                    <a:lnTo>
                      <a:pt x="397239" y="0"/>
                    </a:lnTo>
                    <a:cubicBezTo>
                      <a:pt x="398033" y="189981"/>
                      <a:pt x="398826" y="379962"/>
                      <a:pt x="399620" y="569943"/>
                    </a:cubicBezTo>
                    <a:lnTo>
                      <a:pt x="0" y="569626"/>
                    </a:lnTo>
                  </a:path>
                </a:pathLst>
              </a:custGeom>
              <a:noFill/>
              <a:ln w="127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Freeform 52"/>
              <p:cNvSpPr/>
              <p:nvPr/>
            </p:nvSpPr>
            <p:spPr>
              <a:xfrm>
                <a:off x="2379764" y="3883495"/>
                <a:ext cx="582072" cy="1133804"/>
              </a:xfrm>
              <a:custGeom>
                <a:avLst/>
                <a:gdLst>
                  <a:gd name="connsiteX0" fmla="*/ 22485 w 397239"/>
                  <a:gd name="connsiteY0" fmla="*/ 0 h 569626"/>
                  <a:gd name="connsiteX1" fmla="*/ 397239 w 397239"/>
                  <a:gd name="connsiteY1" fmla="*/ 0 h 569626"/>
                  <a:gd name="connsiteX2" fmla="*/ 397239 w 397239"/>
                  <a:gd name="connsiteY2" fmla="*/ 562131 h 569626"/>
                  <a:gd name="connsiteX3" fmla="*/ 0 w 397239"/>
                  <a:gd name="connsiteY3" fmla="*/ 569626 h 569626"/>
                  <a:gd name="connsiteX0" fmla="*/ 22485 w 398992"/>
                  <a:gd name="connsiteY0" fmla="*/ 0 h 569626"/>
                  <a:gd name="connsiteX1" fmla="*/ 397239 w 398992"/>
                  <a:gd name="connsiteY1" fmla="*/ 0 h 569626"/>
                  <a:gd name="connsiteX2" fmla="*/ 398992 w 398992"/>
                  <a:gd name="connsiteY2" fmla="*/ 567324 h 569626"/>
                  <a:gd name="connsiteX3" fmla="*/ 0 w 398992"/>
                  <a:gd name="connsiteY3" fmla="*/ 569626 h 569626"/>
                  <a:gd name="connsiteX0" fmla="*/ 22485 w 398992"/>
                  <a:gd name="connsiteY0" fmla="*/ 0 h 570440"/>
                  <a:gd name="connsiteX1" fmla="*/ 397239 w 398992"/>
                  <a:gd name="connsiteY1" fmla="*/ 0 h 570440"/>
                  <a:gd name="connsiteX2" fmla="*/ 398992 w 398992"/>
                  <a:gd name="connsiteY2" fmla="*/ 570440 h 570440"/>
                  <a:gd name="connsiteX3" fmla="*/ 0 w 398992"/>
                  <a:gd name="connsiteY3" fmla="*/ 569626 h 570440"/>
                </a:gdLst>
                <a:ahLst/>
                <a:cxnLst>
                  <a:cxn ang="0">
                    <a:pos x="connsiteX0" y="connsiteY0"/>
                  </a:cxn>
                  <a:cxn ang="0">
                    <a:pos x="connsiteX1" y="connsiteY1"/>
                  </a:cxn>
                  <a:cxn ang="0">
                    <a:pos x="connsiteX2" y="connsiteY2"/>
                  </a:cxn>
                  <a:cxn ang="0">
                    <a:pos x="connsiteX3" y="connsiteY3"/>
                  </a:cxn>
                </a:cxnLst>
                <a:rect l="l" t="t" r="r" b="b"/>
                <a:pathLst>
                  <a:path w="398992" h="570440">
                    <a:moveTo>
                      <a:pt x="22485" y="0"/>
                    </a:moveTo>
                    <a:lnTo>
                      <a:pt x="397239" y="0"/>
                    </a:lnTo>
                    <a:cubicBezTo>
                      <a:pt x="397823" y="189108"/>
                      <a:pt x="398408" y="381332"/>
                      <a:pt x="398992" y="570440"/>
                    </a:cubicBezTo>
                    <a:lnTo>
                      <a:pt x="0" y="569626"/>
                    </a:lnTo>
                  </a:path>
                </a:pathLst>
              </a:custGeom>
              <a:noFill/>
              <a:ln w="127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Freeform 53"/>
              <p:cNvSpPr/>
              <p:nvPr/>
            </p:nvSpPr>
            <p:spPr>
              <a:xfrm>
                <a:off x="2389291" y="3073637"/>
                <a:ext cx="815503" cy="2510565"/>
              </a:xfrm>
              <a:custGeom>
                <a:avLst/>
                <a:gdLst>
                  <a:gd name="connsiteX0" fmla="*/ 22485 w 397239"/>
                  <a:gd name="connsiteY0" fmla="*/ 0 h 569626"/>
                  <a:gd name="connsiteX1" fmla="*/ 397239 w 397239"/>
                  <a:gd name="connsiteY1" fmla="*/ 0 h 569626"/>
                  <a:gd name="connsiteX2" fmla="*/ 397239 w 397239"/>
                  <a:gd name="connsiteY2" fmla="*/ 562131 h 569626"/>
                  <a:gd name="connsiteX3" fmla="*/ 0 w 397239"/>
                  <a:gd name="connsiteY3" fmla="*/ 569626 h 569626"/>
                  <a:gd name="connsiteX0" fmla="*/ 3349 w 378103"/>
                  <a:gd name="connsiteY0" fmla="*/ 0 h 564029"/>
                  <a:gd name="connsiteX1" fmla="*/ 378103 w 378103"/>
                  <a:gd name="connsiteY1" fmla="*/ 0 h 564029"/>
                  <a:gd name="connsiteX2" fmla="*/ 378103 w 378103"/>
                  <a:gd name="connsiteY2" fmla="*/ 562131 h 564029"/>
                  <a:gd name="connsiteX3" fmla="*/ 0 w 378103"/>
                  <a:gd name="connsiteY3" fmla="*/ 564029 h 564029"/>
                  <a:gd name="connsiteX0" fmla="*/ 3349 w 378103"/>
                  <a:gd name="connsiteY0" fmla="*/ 0 h 562503"/>
                  <a:gd name="connsiteX1" fmla="*/ 378103 w 378103"/>
                  <a:gd name="connsiteY1" fmla="*/ 0 h 562503"/>
                  <a:gd name="connsiteX2" fmla="*/ 378103 w 378103"/>
                  <a:gd name="connsiteY2" fmla="*/ 562131 h 562503"/>
                  <a:gd name="connsiteX3" fmla="*/ 0 w 378103"/>
                  <a:gd name="connsiteY3" fmla="*/ 562503 h 562503"/>
                </a:gdLst>
                <a:ahLst/>
                <a:cxnLst>
                  <a:cxn ang="0">
                    <a:pos x="connsiteX0" y="connsiteY0"/>
                  </a:cxn>
                  <a:cxn ang="0">
                    <a:pos x="connsiteX1" y="connsiteY1"/>
                  </a:cxn>
                  <a:cxn ang="0">
                    <a:pos x="connsiteX2" y="connsiteY2"/>
                  </a:cxn>
                  <a:cxn ang="0">
                    <a:pos x="connsiteX3" y="connsiteY3"/>
                  </a:cxn>
                </a:cxnLst>
                <a:rect l="l" t="t" r="r" b="b"/>
                <a:pathLst>
                  <a:path w="378103" h="562503">
                    <a:moveTo>
                      <a:pt x="3349" y="0"/>
                    </a:moveTo>
                    <a:lnTo>
                      <a:pt x="378103" y="0"/>
                    </a:lnTo>
                    <a:lnTo>
                      <a:pt x="378103" y="562131"/>
                    </a:lnTo>
                    <a:lnTo>
                      <a:pt x="0" y="562503"/>
                    </a:lnTo>
                  </a:path>
                </a:pathLst>
              </a:custGeom>
              <a:noFill/>
              <a:ln w="127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TextBox 54"/>
              <p:cNvSpPr txBox="1"/>
              <p:nvPr/>
            </p:nvSpPr>
            <p:spPr>
              <a:xfrm>
                <a:off x="2556906" y="2828306"/>
                <a:ext cx="400706" cy="245330"/>
              </a:xfrm>
              <a:prstGeom prst="rect">
                <a:avLst/>
              </a:prstGeom>
              <a:noFill/>
            </p:spPr>
            <p:txBody>
              <a:bodyPr wrap="none" rtlCol="0">
                <a:spAutoFit/>
              </a:bodyPr>
              <a:lstStyle/>
              <a:p>
                <a:r>
                  <a:rPr lang="en-US" sz="900" dirty="0" smtClean="0">
                    <a:solidFill>
                      <a:schemeClr val="accent3">
                        <a:lumMod val="75000"/>
                      </a:schemeClr>
                    </a:solidFill>
                  </a:rPr>
                  <a:t>links</a:t>
                </a:r>
                <a:endParaRPr lang="en-US" sz="900" dirty="0">
                  <a:solidFill>
                    <a:schemeClr val="accent3">
                      <a:lumMod val="75000"/>
                    </a:schemeClr>
                  </a:solidFill>
                </a:endParaRPr>
              </a:p>
            </p:txBody>
          </p:sp>
          <p:sp>
            <p:nvSpPr>
              <p:cNvPr id="56" name="TextBox 55"/>
              <p:cNvSpPr txBox="1"/>
              <p:nvPr/>
            </p:nvSpPr>
            <p:spPr>
              <a:xfrm>
                <a:off x="551611" y="2866395"/>
                <a:ext cx="489298" cy="245330"/>
              </a:xfrm>
              <a:prstGeom prst="rect">
                <a:avLst/>
              </a:prstGeom>
              <a:noFill/>
            </p:spPr>
            <p:txBody>
              <a:bodyPr wrap="none" rtlCol="0">
                <a:spAutoFit/>
              </a:bodyPr>
              <a:lstStyle/>
              <a:p>
                <a:r>
                  <a:rPr lang="en-US" sz="900" dirty="0" err="1" smtClean="0">
                    <a:solidFill>
                      <a:schemeClr val="accent3">
                        <a:lumMod val="75000"/>
                      </a:schemeClr>
                    </a:solidFill>
                  </a:rPr>
                  <a:t>entrys</a:t>
                </a:r>
                <a:endParaRPr lang="en-US" sz="900" dirty="0">
                  <a:solidFill>
                    <a:schemeClr val="accent3">
                      <a:lumMod val="75000"/>
                    </a:schemeClr>
                  </a:solidFill>
                </a:endParaRPr>
              </a:p>
            </p:txBody>
          </p:sp>
          <p:sp>
            <p:nvSpPr>
              <p:cNvPr id="72" name="Rounded Rectangle 71"/>
              <p:cNvSpPr/>
              <p:nvPr/>
            </p:nvSpPr>
            <p:spPr>
              <a:xfrm>
                <a:off x="1091714" y="6614934"/>
                <a:ext cx="1288050" cy="508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900" dirty="0" err="1" smtClean="0">
                    <a:solidFill>
                      <a:schemeClr val="tx1"/>
                    </a:solidFill>
                    <a:effectLst>
                      <a:outerShdw blurRad="38100" dist="38100" dir="2700000" algn="tl">
                        <a:srgbClr val="000000">
                          <a:alpha val="43137"/>
                        </a:srgbClr>
                      </a:outerShdw>
                    </a:effectLst>
                  </a:rPr>
                  <a:t>LocalTime</a:t>
                </a:r>
                <a:r>
                  <a:rPr lang="en-US" sz="900" dirty="0" smtClean="0">
                    <a:solidFill>
                      <a:schemeClr val="tx1"/>
                    </a:solidFill>
                    <a:effectLst>
                      <a:outerShdw blurRad="38100" dist="38100" dir="2700000" algn="tl">
                        <a:srgbClr val="000000">
                          <a:alpha val="43137"/>
                        </a:srgbClr>
                      </a:outerShdw>
                    </a:effectLst>
                  </a:rPr>
                  <a:t/>
                </a:r>
                <a:br>
                  <a:rPr lang="en-US" sz="900" dirty="0" smtClean="0">
                    <a:solidFill>
                      <a:schemeClr val="tx1"/>
                    </a:solidFill>
                    <a:effectLst>
                      <a:outerShdw blurRad="38100" dist="38100" dir="2700000" algn="tl">
                        <a:srgbClr val="000000">
                          <a:alpha val="43137"/>
                        </a:srgbClr>
                      </a:outerShdw>
                    </a:effectLst>
                  </a:rPr>
                </a:br>
                <a:r>
                  <a:rPr lang="en-US" sz="900" dirty="0" smtClean="0">
                    <a:solidFill>
                      <a:schemeClr val="tx1"/>
                    </a:solidFill>
                    <a:effectLst>
                      <a:outerShdw blurRad="38100" dist="38100" dir="2700000" algn="tl">
                        <a:srgbClr val="000000">
                          <a:alpha val="43137"/>
                        </a:srgbClr>
                      </a:outerShdw>
                    </a:effectLst>
                  </a:rPr>
                  <a:t>Parameters</a:t>
                </a:r>
                <a:endParaRPr lang="en-US" sz="900" dirty="0">
                  <a:solidFill>
                    <a:schemeClr val="tx1"/>
                  </a:solidFill>
                  <a:effectLst>
                    <a:outerShdw blurRad="38100" dist="38100" dir="2700000" algn="tl">
                      <a:srgbClr val="000000">
                        <a:alpha val="43137"/>
                      </a:srgbClr>
                    </a:outerShdw>
                  </a:effectLst>
                </a:endParaRPr>
              </a:p>
            </p:txBody>
          </p:sp>
          <p:sp>
            <p:nvSpPr>
              <p:cNvPr id="73" name="Freeform 72"/>
              <p:cNvSpPr/>
              <p:nvPr/>
            </p:nvSpPr>
            <p:spPr>
              <a:xfrm>
                <a:off x="2386011" y="3073637"/>
                <a:ext cx="814390" cy="3725354"/>
              </a:xfrm>
              <a:custGeom>
                <a:avLst/>
                <a:gdLst>
                  <a:gd name="connsiteX0" fmla="*/ 22485 w 397239"/>
                  <a:gd name="connsiteY0" fmla="*/ 0 h 569626"/>
                  <a:gd name="connsiteX1" fmla="*/ 397239 w 397239"/>
                  <a:gd name="connsiteY1" fmla="*/ 0 h 569626"/>
                  <a:gd name="connsiteX2" fmla="*/ 397239 w 397239"/>
                  <a:gd name="connsiteY2" fmla="*/ 562131 h 569626"/>
                  <a:gd name="connsiteX3" fmla="*/ 0 w 397239"/>
                  <a:gd name="connsiteY3" fmla="*/ 569626 h 569626"/>
                  <a:gd name="connsiteX0" fmla="*/ 3349 w 378103"/>
                  <a:gd name="connsiteY0" fmla="*/ 0 h 564029"/>
                  <a:gd name="connsiteX1" fmla="*/ 378103 w 378103"/>
                  <a:gd name="connsiteY1" fmla="*/ 0 h 564029"/>
                  <a:gd name="connsiteX2" fmla="*/ 378103 w 378103"/>
                  <a:gd name="connsiteY2" fmla="*/ 562131 h 564029"/>
                  <a:gd name="connsiteX3" fmla="*/ 0 w 378103"/>
                  <a:gd name="connsiteY3" fmla="*/ 564029 h 564029"/>
                  <a:gd name="connsiteX0" fmla="*/ 3349 w 378103"/>
                  <a:gd name="connsiteY0" fmla="*/ 0 h 562503"/>
                  <a:gd name="connsiteX1" fmla="*/ 378103 w 378103"/>
                  <a:gd name="connsiteY1" fmla="*/ 0 h 562503"/>
                  <a:gd name="connsiteX2" fmla="*/ 378103 w 378103"/>
                  <a:gd name="connsiteY2" fmla="*/ 562131 h 562503"/>
                  <a:gd name="connsiteX3" fmla="*/ 0 w 378103"/>
                  <a:gd name="connsiteY3" fmla="*/ 562503 h 562503"/>
                </a:gdLst>
                <a:ahLst/>
                <a:cxnLst>
                  <a:cxn ang="0">
                    <a:pos x="connsiteX0" y="connsiteY0"/>
                  </a:cxn>
                  <a:cxn ang="0">
                    <a:pos x="connsiteX1" y="connsiteY1"/>
                  </a:cxn>
                  <a:cxn ang="0">
                    <a:pos x="connsiteX2" y="connsiteY2"/>
                  </a:cxn>
                  <a:cxn ang="0">
                    <a:pos x="connsiteX3" y="connsiteY3"/>
                  </a:cxn>
                </a:cxnLst>
                <a:rect l="l" t="t" r="r" b="b"/>
                <a:pathLst>
                  <a:path w="378103" h="562503">
                    <a:moveTo>
                      <a:pt x="3349" y="0"/>
                    </a:moveTo>
                    <a:lnTo>
                      <a:pt x="378103" y="0"/>
                    </a:lnTo>
                    <a:lnTo>
                      <a:pt x="378103" y="562131"/>
                    </a:lnTo>
                    <a:lnTo>
                      <a:pt x="0" y="562503"/>
                    </a:lnTo>
                  </a:path>
                </a:pathLst>
              </a:custGeom>
              <a:noFill/>
              <a:ln w="127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74" name="Shape 49"/>
              <p:cNvCxnSpPr>
                <a:endCxn id="72" idx="1"/>
              </p:cNvCxnSpPr>
              <p:nvPr/>
            </p:nvCxnSpPr>
            <p:spPr>
              <a:xfrm rot="16200000" flipH="1">
                <a:off x="-882344" y="4894875"/>
                <a:ext cx="3416987" cy="53113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65" name="Rounded Rectangle 64"/>
          <p:cNvSpPr/>
          <p:nvPr/>
        </p:nvSpPr>
        <p:spPr>
          <a:xfrm>
            <a:off x="1090595" y="5313221"/>
            <a:ext cx="1195405" cy="47797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900" dirty="0" err="1" smtClean="0">
                <a:solidFill>
                  <a:schemeClr val="tx1"/>
                </a:solidFill>
                <a:effectLst>
                  <a:outerShdw blurRad="38100" dist="38100" dir="2700000" algn="tl">
                    <a:srgbClr val="000000">
                      <a:alpha val="43137"/>
                    </a:srgbClr>
                  </a:outerShdw>
                </a:effectLst>
              </a:rPr>
              <a:t>Entry:ElectricPowerUsageSummary</a:t>
            </a:r>
            <a:endParaRPr lang="en-US" sz="900" dirty="0">
              <a:solidFill>
                <a:schemeClr val="tx1"/>
              </a:solidFill>
              <a:effectLst>
                <a:outerShdw blurRad="38100" dist="38100" dir="2700000" algn="tl">
                  <a:srgbClr val="000000">
                    <a:alpha val="43137"/>
                  </a:srgbClr>
                </a:outerShdw>
              </a:effectLst>
            </a:endParaRPr>
          </a:p>
        </p:txBody>
      </p:sp>
      <p:sp>
        <p:nvSpPr>
          <p:cNvPr id="75" name="Freeform 74"/>
          <p:cNvSpPr/>
          <p:nvPr/>
        </p:nvSpPr>
        <p:spPr>
          <a:xfrm>
            <a:off x="2286000" y="2590800"/>
            <a:ext cx="767310" cy="2971800"/>
          </a:xfrm>
          <a:custGeom>
            <a:avLst/>
            <a:gdLst>
              <a:gd name="connsiteX0" fmla="*/ 22485 w 397239"/>
              <a:gd name="connsiteY0" fmla="*/ 0 h 569626"/>
              <a:gd name="connsiteX1" fmla="*/ 397239 w 397239"/>
              <a:gd name="connsiteY1" fmla="*/ 0 h 569626"/>
              <a:gd name="connsiteX2" fmla="*/ 397239 w 397239"/>
              <a:gd name="connsiteY2" fmla="*/ 562131 h 569626"/>
              <a:gd name="connsiteX3" fmla="*/ 0 w 397239"/>
              <a:gd name="connsiteY3" fmla="*/ 569626 h 569626"/>
              <a:gd name="connsiteX0" fmla="*/ 3349 w 378103"/>
              <a:gd name="connsiteY0" fmla="*/ 0 h 564029"/>
              <a:gd name="connsiteX1" fmla="*/ 378103 w 378103"/>
              <a:gd name="connsiteY1" fmla="*/ 0 h 564029"/>
              <a:gd name="connsiteX2" fmla="*/ 378103 w 378103"/>
              <a:gd name="connsiteY2" fmla="*/ 562131 h 564029"/>
              <a:gd name="connsiteX3" fmla="*/ 0 w 378103"/>
              <a:gd name="connsiteY3" fmla="*/ 564029 h 564029"/>
              <a:gd name="connsiteX0" fmla="*/ 3349 w 378103"/>
              <a:gd name="connsiteY0" fmla="*/ 0 h 562503"/>
              <a:gd name="connsiteX1" fmla="*/ 378103 w 378103"/>
              <a:gd name="connsiteY1" fmla="*/ 0 h 562503"/>
              <a:gd name="connsiteX2" fmla="*/ 378103 w 378103"/>
              <a:gd name="connsiteY2" fmla="*/ 562131 h 562503"/>
              <a:gd name="connsiteX3" fmla="*/ 0 w 378103"/>
              <a:gd name="connsiteY3" fmla="*/ 562503 h 562503"/>
            </a:gdLst>
            <a:ahLst/>
            <a:cxnLst>
              <a:cxn ang="0">
                <a:pos x="connsiteX0" y="connsiteY0"/>
              </a:cxn>
              <a:cxn ang="0">
                <a:pos x="connsiteX1" y="connsiteY1"/>
              </a:cxn>
              <a:cxn ang="0">
                <a:pos x="connsiteX2" y="connsiteY2"/>
              </a:cxn>
              <a:cxn ang="0">
                <a:pos x="connsiteX3" y="connsiteY3"/>
              </a:cxn>
            </a:cxnLst>
            <a:rect l="l" t="t" r="r" b="b"/>
            <a:pathLst>
              <a:path w="378103" h="562503">
                <a:moveTo>
                  <a:pt x="3349" y="0"/>
                </a:moveTo>
                <a:lnTo>
                  <a:pt x="378103" y="0"/>
                </a:lnTo>
                <a:lnTo>
                  <a:pt x="378103" y="562131"/>
                </a:lnTo>
                <a:lnTo>
                  <a:pt x="0" y="562503"/>
                </a:lnTo>
              </a:path>
            </a:pathLst>
          </a:custGeom>
          <a:noFill/>
          <a:ln w="127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95813707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about Time</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31</a:t>
            </a:fld>
            <a:endParaRPr lang="en-US"/>
          </a:p>
        </p:txBody>
      </p:sp>
      <p:sp>
        <p:nvSpPr>
          <p:cNvPr id="4" name="TextBox 3"/>
          <p:cNvSpPr txBox="1"/>
          <p:nvPr/>
        </p:nvSpPr>
        <p:spPr>
          <a:xfrm>
            <a:off x="76200" y="1371600"/>
            <a:ext cx="9067800" cy="4154983"/>
          </a:xfrm>
          <a:prstGeom prst="rect">
            <a:avLst/>
          </a:prstGeom>
          <a:noFill/>
        </p:spPr>
        <p:txBody>
          <a:bodyPr wrap="square" rtlCol="0">
            <a:spAutoFit/>
          </a:bodyPr>
          <a:lstStyle/>
          <a:p>
            <a:pPr marL="342900" indent="-342900">
              <a:buFont typeface="Arial"/>
              <a:buChar char="•"/>
            </a:pPr>
            <a:r>
              <a:rPr lang="en-US" dirty="0" smtClean="0"/>
              <a:t>All Atom related times (publish-time, update-time) are of the form: 2012</a:t>
            </a:r>
            <a:r>
              <a:rPr lang="en-US" dirty="0"/>
              <a:t>-10-24T00:00:</a:t>
            </a:r>
            <a:r>
              <a:rPr lang="en-US" dirty="0" smtClean="0"/>
              <a:t>00Z </a:t>
            </a:r>
          </a:p>
          <a:p>
            <a:pPr marL="342900" indent="-342900">
              <a:buFont typeface="Arial"/>
              <a:buChar char="•"/>
            </a:pPr>
            <a:endParaRPr lang="en-US" dirty="0"/>
          </a:p>
          <a:p>
            <a:pPr marL="342900" indent="-342900">
              <a:buFont typeface="Arial"/>
              <a:buChar char="•"/>
            </a:pPr>
            <a:r>
              <a:rPr lang="en-US" dirty="0" smtClean="0"/>
              <a:t>Time Localization of all times requires the </a:t>
            </a:r>
            <a:r>
              <a:rPr lang="en-US" dirty="0" err="1" smtClean="0"/>
              <a:t>LocalTimeParameters</a:t>
            </a:r>
            <a:r>
              <a:rPr lang="en-US" dirty="0" smtClean="0"/>
              <a:t> resource to be known.</a:t>
            </a:r>
          </a:p>
          <a:p>
            <a:pPr marL="342900" indent="-342900">
              <a:buFont typeface="Arial"/>
              <a:buChar char="•"/>
            </a:pPr>
            <a:endParaRPr lang="en-US" dirty="0"/>
          </a:p>
          <a:p>
            <a:pPr marL="342900" indent="-342900">
              <a:buFont typeface="Arial"/>
              <a:buChar char="•"/>
            </a:pPr>
            <a:r>
              <a:rPr lang="en-US" dirty="0" smtClean="0"/>
              <a:t>All interval and durations are in seconds in </a:t>
            </a:r>
            <a:r>
              <a:rPr lang="en-US" dirty="0" err="1" smtClean="0"/>
              <a:t>zulu</a:t>
            </a:r>
            <a:r>
              <a:rPr lang="en-US" dirty="0" smtClean="0"/>
              <a:t> time, also requiring </a:t>
            </a:r>
            <a:r>
              <a:rPr lang="en-US" dirty="0" err="1" smtClean="0"/>
              <a:t>LocalTimeParameters</a:t>
            </a:r>
            <a:r>
              <a:rPr lang="en-US" dirty="0" smtClean="0"/>
              <a:t> for interpretation</a:t>
            </a:r>
          </a:p>
          <a:p>
            <a:pPr marL="342900" indent="-342900">
              <a:buFont typeface="Arial"/>
              <a:buChar char="•"/>
            </a:pPr>
            <a:endParaRPr lang="en-US" dirty="0"/>
          </a:p>
          <a:p>
            <a:pPr marL="342900" indent="-342900">
              <a:buFont typeface="Arial"/>
              <a:buChar char="•"/>
            </a:pPr>
            <a:r>
              <a:rPr lang="en-US" dirty="0" err="1" smtClean="0"/>
              <a:t>PublishTime</a:t>
            </a:r>
            <a:r>
              <a:rPr lang="en-US" dirty="0" smtClean="0"/>
              <a:t> (at the Atom level) and interval start/durations should be consistent</a:t>
            </a:r>
            <a:endParaRPr lang="en-US" dirty="0"/>
          </a:p>
        </p:txBody>
      </p:sp>
    </p:spTree>
    <p:extLst>
      <p:ext uri="{BB962C8B-B14F-4D97-AF65-F5344CB8AC3E}">
        <p14:creationId xmlns:p14="http://schemas.microsoft.com/office/powerpoint/2010/main" val="1274933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Tokens Used</a:t>
            </a:r>
            <a:endParaRPr lang="en-US" dirty="0"/>
          </a:p>
        </p:txBody>
      </p:sp>
      <p:sp>
        <p:nvSpPr>
          <p:cNvPr id="4" name="Rectangle 3"/>
          <p:cNvSpPr/>
          <p:nvPr/>
        </p:nvSpPr>
        <p:spPr>
          <a:xfrm>
            <a:off x="914400" y="1302888"/>
            <a:ext cx="8153400" cy="4572535"/>
          </a:xfrm>
          <a:prstGeom prst="rect">
            <a:avLst/>
          </a:prstGeom>
        </p:spPr>
        <p:txBody>
          <a:bodyPr wrap="square" lIns="0" tIns="0" rIns="0" bIns="0">
            <a:spAutoFit/>
          </a:bodyPr>
          <a:lstStyle/>
          <a:p>
            <a:pPr>
              <a:lnSpc>
                <a:spcPct val="115000"/>
              </a:lnSpc>
              <a:spcAft>
                <a:spcPts val="1000"/>
              </a:spcAft>
            </a:pPr>
            <a:r>
              <a:rPr lang="en-US" sz="1600" b="1" dirty="0" err="1" smtClean="0"/>
              <a:t>access_token</a:t>
            </a:r>
            <a:r>
              <a:rPr lang="en-US" sz="1600" dirty="0" smtClean="0"/>
              <a:t>: allocated by </a:t>
            </a:r>
            <a:r>
              <a:rPr lang="en-US" sz="1600" dirty="0" err="1" smtClean="0"/>
              <a:t>datacustodian</a:t>
            </a:r>
            <a:r>
              <a:rPr lang="en-US" sz="1600" dirty="0" smtClean="0"/>
              <a:t> for individual account authorizations</a:t>
            </a:r>
          </a:p>
          <a:p>
            <a:pPr>
              <a:lnSpc>
                <a:spcPct val="115000"/>
              </a:lnSpc>
              <a:spcAft>
                <a:spcPts val="1000"/>
              </a:spcAft>
            </a:pPr>
            <a:r>
              <a:rPr lang="en-US" sz="1600" b="1" dirty="0" err="1" smtClean="0"/>
              <a:t>refresh_token</a:t>
            </a:r>
            <a:r>
              <a:rPr lang="en-US" sz="1600" dirty="0" smtClean="0"/>
              <a:t>: allocated at the time of </a:t>
            </a:r>
            <a:r>
              <a:rPr lang="en-US" sz="1600" dirty="0" err="1" smtClean="0"/>
              <a:t>authoriztion</a:t>
            </a:r>
            <a:r>
              <a:rPr lang="en-US" sz="1600" dirty="0" smtClean="0"/>
              <a:t> and used to renew an </a:t>
            </a:r>
            <a:r>
              <a:rPr lang="en-US" sz="1600" dirty="0" err="1" smtClean="0"/>
              <a:t>access_token</a:t>
            </a:r>
            <a:endParaRPr lang="en-US" sz="1600" dirty="0" smtClean="0"/>
          </a:p>
          <a:p>
            <a:pPr>
              <a:lnSpc>
                <a:spcPct val="115000"/>
              </a:lnSpc>
              <a:spcAft>
                <a:spcPts val="1000"/>
              </a:spcAft>
            </a:pPr>
            <a:r>
              <a:rPr lang="en-US" sz="1600" b="1" dirty="0" err="1" smtClean="0"/>
              <a:t>datacustodian_access_token</a:t>
            </a:r>
            <a:r>
              <a:rPr lang="en-US" sz="1600" dirty="0" smtClean="0"/>
              <a:t>: access token used by trusted administrative accounts</a:t>
            </a:r>
          </a:p>
          <a:p>
            <a:pPr>
              <a:lnSpc>
                <a:spcPct val="115000"/>
              </a:lnSpc>
              <a:spcAft>
                <a:spcPts val="1000"/>
              </a:spcAft>
            </a:pPr>
            <a:r>
              <a:rPr lang="en-US" sz="1600" b="1" dirty="0" err="1" smtClean="0"/>
              <a:t>client_access_token</a:t>
            </a:r>
            <a:r>
              <a:rPr lang="en-US" sz="1600" dirty="0" smtClean="0"/>
              <a:t>: used by </a:t>
            </a:r>
            <a:r>
              <a:rPr lang="en-US" sz="1600" dirty="0" err="1" smtClean="0"/>
              <a:t>thirdparty</a:t>
            </a:r>
            <a:r>
              <a:rPr lang="en-US" sz="1600" dirty="0" smtClean="0"/>
              <a:t> applications to access bulk or multiple authorization subscriptions</a:t>
            </a:r>
          </a:p>
          <a:p>
            <a:pPr>
              <a:lnSpc>
                <a:spcPct val="115000"/>
              </a:lnSpc>
              <a:spcAft>
                <a:spcPts val="1000"/>
              </a:spcAft>
            </a:pPr>
            <a:r>
              <a:rPr lang="en-US" sz="1600" b="1" dirty="0" err="1" smtClean="0"/>
              <a:t>upload_access_token</a:t>
            </a:r>
            <a:r>
              <a:rPr lang="en-US" sz="1600" dirty="0" smtClean="0"/>
              <a:t>: used by </a:t>
            </a:r>
            <a:r>
              <a:rPr lang="en-US" sz="1600" dirty="0" err="1" smtClean="0"/>
              <a:t>MeterDataManagement</a:t>
            </a:r>
            <a:r>
              <a:rPr lang="en-US" sz="1600" dirty="0" smtClean="0"/>
              <a:t> (backend) systems to upload/import data into a </a:t>
            </a:r>
            <a:r>
              <a:rPr lang="en-US" sz="1600" dirty="0" err="1" smtClean="0"/>
              <a:t>datacustodian</a:t>
            </a:r>
            <a:r>
              <a:rPr lang="en-US" sz="1600" dirty="0" smtClean="0"/>
              <a:t> </a:t>
            </a:r>
          </a:p>
          <a:p>
            <a:pPr>
              <a:lnSpc>
                <a:spcPct val="115000"/>
              </a:lnSpc>
              <a:spcAft>
                <a:spcPts val="1000"/>
              </a:spcAft>
            </a:pPr>
            <a:r>
              <a:rPr lang="en-US" sz="1600" b="1" dirty="0" err="1" smtClean="0"/>
              <a:t>registration_access_token</a:t>
            </a:r>
            <a:r>
              <a:rPr lang="en-US" sz="1600" dirty="0" smtClean="0"/>
              <a:t>: reserved for future use in dynamic registration patterns</a:t>
            </a:r>
          </a:p>
          <a:p>
            <a:pPr>
              <a:lnSpc>
                <a:spcPct val="115000"/>
              </a:lnSpc>
              <a:spcAft>
                <a:spcPts val="1000"/>
              </a:spcAft>
            </a:pPr>
            <a:endParaRPr lang="en-US" sz="1600" dirty="0"/>
          </a:p>
          <a:p>
            <a:pPr>
              <a:lnSpc>
                <a:spcPct val="115000"/>
              </a:lnSpc>
              <a:spcAft>
                <a:spcPts val="1000"/>
              </a:spcAft>
            </a:pPr>
            <a:r>
              <a:rPr lang="en-US" sz="1600" dirty="0" smtClean="0"/>
              <a:t>Note </a:t>
            </a:r>
            <a:r>
              <a:rPr lang="en-US" sz="1600" dirty="0"/>
              <a:t>that access tokens are entirely under the control of the Data Custodian which can determine the life cycle of the access tokens and refresh tokens. The Authorized Third Party is required to react to the changes in the access token and/or refresh token as they occur. </a:t>
            </a:r>
            <a:endParaRPr lang="en-US" sz="1600" b="1" dirty="0">
              <a:ea typeface="Calibri"/>
              <a:cs typeface="Times New Roman"/>
            </a:endParaRPr>
          </a:p>
        </p:txBody>
      </p:sp>
      <p:sp>
        <p:nvSpPr>
          <p:cNvPr id="5" name="Rectangle 4"/>
          <p:cNvSpPr/>
          <p:nvPr/>
        </p:nvSpPr>
        <p:spPr>
          <a:xfrm>
            <a:off x="457200" y="6096000"/>
            <a:ext cx="3581400" cy="338554"/>
          </a:xfrm>
          <a:prstGeom prst="rect">
            <a:avLst/>
          </a:prstGeom>
        </p:spPr>
        <p:txBody>
          <a:bodyPr wrap="square">
            <a:spAutoFit/>
          </a:bodyPr>
          <a:lstStyle/>
          <a:p>
            <a:r>
              <a:rPr lang="en-US" sz="1600" dirty="0">
                <a:hlinkClick r:id="rId2"/>
              </a:rPr>
              <a:t>Ref: </a:t>
            </a:r>
            <a:r>
              <a:rPr lang="en-US" sz="1600" dirty="0" smtClean="0">
                <a:hlinkClick r:id="rId2"/>
              </a:rPr>
              <a:t>Authorization.docx Section 1.2.2</a:t>
            </a:r>
            <a:endParaRPr lang="en-US" sz="1600" dirty="0"/>
          </a:p>
        </p:txBody>
      </p:sp>
    </p:spTree>
    <p:extLst>
      <p:ext uri="{BB962C8B-B14F-4D97-AF65-F5344CB8AC3E}">
        <p14:creationId xmlns:p14="http://schemas.microsoft.com/office/powerpoint/2010/main" val="2871462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EUI from the DataCustodian</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33</a:t>
            </a:fld>
            <a:endParaRPr lang="en-US"/>
          </a:p>
        </p:txBody>
      </p:sp>
      <p:sp>
        <p:nvSpPr>
          <p:cNvPr id="4" name="TextBox 3"/>
          <p:cNvSpPr txBox="1"/>
          <p:nvPr/>
        </p:nvSpPr>
        <p:spPr>
          <a:xfrm>
            <a:off x="457200" y="1642408"/>
            <a:ext cx="8208347" cy="5678477"/>
          </a:xfrm>
          <a:prstGeom prst="rect">
            <a:avLst/>
          </a:prstGeom>
          <a:noFill/>
        </p:spPr>
        <p:txBody>
          <a:bodyPr wrap="none" rtlCol="0">
            <a:spAutoFit/>
          </a:bodyPr>
          <a:lstStyle/>
          <a:p>
            <a:pPr>
              <a:spcBef>
                <a:spcPts val="1800"/>
              </a:spcBef>
            </a:pPr>
            <a:r>
              <a:rPr lang="en-US" dirty="0" smtClean="0">
                <a:hlinkClick r:id="rId2"/>
              </a:rPr>
              <a:t>https://…/espi/1_1/resource/Batch/Subscription/1</a:t>
            </a:r>
            <a:r>
              <a:rPr lang="en-US" dirty="0"/>
              <a:t/>
            </a:r>
            <a:br>
              <a:rPr lang="en-US" dirty="0"/>
            </a:br>
            <a:r>
              <a:rPr lang="en-US" dirty="0" smtClean="0"/>
              <a:t>Get a subscription (normally in response to a Notification)</a:t>
            </a:r>
          </a:p>
          <a:p>
            <a:pPr>
              <a:spcBef>
                <a:spcPts val="1800"/>
              </a:spcBef>
            </a:pPr>
            <a:r>
              <a:rPr lang="en-US" dirty="0">
                <a:hlinkClick r:id="rId2"/>
              </a:rPr>
              <a:t>https://…/espi/1_1/resource/Batch</a:t>
            </a:r>
            <a:r>
              <a:rPr lang="en-US" dirty="0" smtClean="0">
                <a:hlinkClick r:id="rId2"/>
              </a:rPr>
              <a:t>/ApplicationInformation/1</a:t>
            </a:r>
            <a:r>
              <a:rPr lang="en-US" dirty="0" smtClean="0"/>
              <a:t/>
            </a:r>
            <a:br>
              <a:rPr lang="en-US" dirty="0" smtClean="0"/>
            </a:br>
            <a:r>
              <a:rPr lang="en-US" dirty="0" smtClean="0"/>
              <a:t>get the registration ApplicationInformation</a:t>
            </a:r>
          </a:p>
          <a:p>
            <a:pPr>
              <a:spcBef>
                <a:spcPts val="1800"/>
              </a:spcBef>
            </a:pPr>
            <a:r>
              <a:rPr lang="en-US" dirty="0">
                <a:hlinkClick r:id="rId2"/>
              </a:rPr>
              <a:t>https://…/espi/1_1/resource/Batch</a:t>
            </a:r>
            <a:r>
              <a:rPr lang="en-US" dirty="0" smtClean="0">
                <a:hlinkClick r:id="rId2"/>
              </a:rPr>
              <a:t>/Authorization/1</a:t>
            </a:r>
            <a:r>
              <a:rPr lang="en-US" dirty="0"/>
              <a:t/>
            </a:r>
            <a:br>
              <a:rPr lang="en-US" dirty="0"/>
            </a:br>
            <a:r>
              <a:rPr lang="en-US" dirty="0" smtClean="0"/>
              <a:t>Get an authorization resource</a:t>
            </a:r>
          </a:p>
          <a:p>
            <a:pPr>
              <a:spcBef>
                <a:spcPts val="1800"/>
              </a:spcBef>
            </a:pPr>
            <a:r>
              <a:rPr lang="en-US" dirty="0">
                <a:hlinkClick r:id="rId2"/>
              </a:rPr>
              <a:t>https://…/espi/1_1/resource/Batch</a:t>
            </a:r>
            <a:r>
              <a:rPr lang="en-US" dirty="0" smtClean="0">
                <a:hlinkClick r:id="rId2"/>
              </a:rPr>
              <a:t>/Builk/1</a:t>
            </a:r>
            <a:r>
              <a:rPr lang="en-US" dirty="0" smtClean="0"/>
              <a:t/>
            </a:r>
            <a:br>
              <a:rPr lang="en-US" dirty="0" smtClean="0"/>
            </a:br>
            <a:r>
              <a:rPr lang="en-US" dirty="0" smtClean="0"/>
              <a:t>Get a bulk EUI distribution</a:t>
            </a:r>
          </a:p>
          <a:p>
            <a:pPr>
              <a:spcBef>
                <a:spcPts val="1800"/>
              </a:spcBef>
            </a:pPr>
            <a:r>
              <a:rPr lang="en-US" dirty="0">
                <a:hlinkClick r:id="rId2"/>
              </a:rPr>
              <a:t>https://…/espi/1_1/</a:t>
            </a:r>
            <a:r>
              <a:rPr lang="en-US" dirty="0" smtClean="0">
                <a:hlinkClick r:id="rId2"/>
              </a:rPr>
              <a:t>resource/Subscription/1/UsagePoint/1</a:t>
            </a:r>
            <a:r>
              <a:rPr lang="en-US" dirty="0" smtClean="0"/>
              <a:t/>
            </a:r>
            <a:br>
              <a:rPr lang="en-US" dirty="0" smtClean="0"/>
            </a:br>
            <a:r>
              <a:rPr lang="en-US" dirty="0" smtClean="0"/>
              <a:t>Get a </a:t>
            </a:r>
            <a:r>
              <a:rPr lang="en-US" dirty="0" err="1" smtClean="0"/>
              <a:t>UsagePoint</a:t>
            </a:r>
            <a:r>
              <a:rPr lang="en-US" dirty="0" smtClean="0"/>
              <a:t> resource</a:t>
            </a:r>
            <a:endParaRPr lang="en-US" dirty="0"/>
          </a:p>
          <a:p>
            <a:pPr>
              <a:spcBef>
                <a:spcPts val="1800"/>
              </a:spcBef>
            </a:pPr>
            <a:endParaRPr lang="en-US" dirty="0"/>
          </a:p>
          <a:p>
            <a:endParaRPr lang="en-US" dirty="0"/>
          </a:p>
        </p:txBody>
      </p:sp>
    </p:spTree>
    <p:extLst>
      <p:ext uri="{BB962C8B-B14F-4D97-AF65-F5344CB8AC3E}">
        <p14:creationId xmlns:p14="http://schemas.microsoft.com/office/powerpoint/2010/main" val="2939076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848600" cy="1143000"/>
          </a:xfrm>
        </p:spPr>
        <p:txBody>
          <a:bodyPr>
            <a:normAutofit/>
          </a:bodyPr>
          <a:lstStyle/>
          <a:p>
            <a:r>
              <a:rPr lang="en-US" dirty="0" smtClean="0"/>
              <a:t>Green Button </a:t>
            </a:r>
            <a:r>
              <a:rPr lang="en-US" dirty="0" smtClean="0"/>
              <a:t>CMD Data Flows</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8229600" cy="5257800"/>
          </a:xfrm>
          <a:prstGeom prst="rect">
            <a:avLst/>
          </a:prstGeom>
          <a:solidFill>
            <a:schemeClr val="bg1"/>
          </a:solidFill>
        </p:spPr>
      </p:pic>
      <p:sp>
        <p:nvSpPr>
          <p:cNvPr id="4" name="Rectangle 3"/>
          <p:cNvSpPr/>
          <p:nvPr/>
        </p:nvSpPr>
        <p:spPr>
          <a:xfrm>
            <a:off x="457200" y="6172200"/>
            <a:ext cx="5029200" cy="338554"/>
          </a:xfrm>
          <a:prstGeom prst="rect">
            <a:avLst/>
          </a:prstGeom>
        </p:spPr>
        <p:txBody>
          <a:bodyPr wrap="square">
            <a:spAutoFit/>
          </a:bodyPr>
          <a:lstStyle/>
          <a:p>
            <a:r>
              <a:rPr lang="en-US" sz="1600" dirty="0" smtClean="0">
                <a:hlinkClick r:id="rId3"/>
              </a:rPr>
              <a:t>Ref: </a:t>
            </a:r>
            <a:r>
              <a:rPr lang="en-US" sz="1600" dirty="0" smtClean="0">
                <a:hlinkClick r:id="rId3"/>
              </a:rPr>
              <a:t>GreenButtonAuthorization.docx </a:t>
            </a:r>
            <a:r>
              <a:rPr lang="en-US" sz="1600" dirty="0" smtClean="0">
                <a:hlinkClick r:id="rId3"/>
              </a:rPr>
              <a:t>Section </a:t>
            </a:r>
            <a:r>
              <a:rPr lang="en-US" sz="1600" dirty="0" smtClean="0">
                <a:hlinkClick r:id="rId3"/>
              </a:rPr>
              <a:t>2.2.4</a:t>
            </a:r>
            <a:endParaRPr lang="en-US" sz="1600" dirty="0"/>
          </a:p>
        </p:txBody>
      </p:sp>
      <p:sp>
        <p:nvSpPr>
          <p:cNvPr id="6" name="TextBox 5"/>
          <p:cNvSpPr txBox="1"/>
          <p:nvPr/>
        </p:nvSpPr>
        <p:spPr>
          <a:xfrm>
            <a:off x="3733800" y="5562600"/>
            <a:ext cx="5204971" cy="584776"/>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600" dirty="0" smtClean="0"/>
              <a:t>Authorization: Bearer {</a:t>
            </a:r>
            <a:r>
              <a:rPr lang="en-US" sz="1600" dirty="0" err="1" smtClean="0"/>
              <a:t>client_access_token</a:t>
            </a:r>
            <a:r>
              <a:rPr lang="en-US" sz="1600" dirty="0" smtClean="0"/>
              <a:t> | {</a:t>
            </a:r>
            <a:r>
              <a:rPr lang="en-US" sz="1600" dirty="0" err="1" smtClean="0"/>
              <a:t>access_token</a:t>
            </a:r>
            <a:r>
              <a:rPr lang="en-US" sz="1600" dirty="0" smtClean="0"/>
              <a:t>}</a:t>
            </a:r>
          </a:p>
          <a:p>
            <a:r>
              <a:rPr lang="en-US" sz="1600" dirty="0" smtClean="0">
                <a:hlinkClick r:id="rId3"/>
              </a:rPr>
              <a:t>Ref: </a:t>
            </a:r>
            <a:r>
              <a:rPr lang="en-US" sz="1600" dirty="0" err="1" smtClean="0">
                <a:hlinkClick r:id="rId3"/>
              </a:rPr>
              <a:t>GreenButtonAuthorization.docx</a:t>
            </a:r>
            <a:r>
              <a:rPr lang="en-US" sz="1600" dirty="0" smtClean="0">
                <a:hlinkClick r:id="rId3"/>
              </a:rPr>
              <a:t>: Appendix B</a:t>
            </a:r>
            <a:endParaRPr lang="en-US" sz="1600" dirty="0"/>
          </a:p>
        </p:txBody>
      </p:sp>
    </p:spTree>
    <p:extLst>
      <p:ext uri="{BB962C8B-B14F-4D97-AF65-F5344CB8AC3E}">
        <p14:creationId xmlns:p14="http://schemas.microsoft.com/office/powerpoint/2010/main" val="184870169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PUSH Model – Notify/Get</a:t>
            </a:r>
            <a:endParaRPr lang="en-US" dirty="0"/>
          </a:p>
        </p:txBody>
      </p:sp>
      <p:pic>
        <p:nvPicPr>
          <p:cNvPr id="3" name="Picture 2"/>
          <p:cNvPicPr/>
          <p:nvPr/>
        </p:nvPicPr>
        <p:blipFill rotWithShape="1">
          <a:blip r:embed="rId2"/>
          <a:srcRect t="7643" b="8624"/>
          <a:stretch/>
        </p:blipFill>
        <p:spPr>
          <a:xfrm>
            <a:off x="685800" y="1066800"/>
            <a:ext cx="7603990" cy="3875315"/>
          </a:xfrm>
          <a:prstGeom prst="rect">
            <a:avLst/>
          </a:prstGeom>
        </p:spPr>
      </p:pic>
      <p:sp>
        <p:nvSpPr>
          <p:cNvPr id="4" name="Rectangle 3"/>
          <p:cNvSpPr/>
          <p:nvPr/>
        </p:nvSpPr>
        <p:spPr>
          <a:xfrm>
            <a:off x="0" y="5105400"/>
            <a:ext cx="9067800" cy="1231106"/>
          </a:xfrm>
          <a:prstGeom prst="rect">
            <a:avLst/>
          </a:prstGeom>
        </p:spPr>
        <p:txBody>
          <a:bodyPr wrap="square">
            <a:spAutoFit/>
          </a:bodyPr>
          <a:lstStyle/>
          <a:p>
            <a:pPr marL="342900" marR="0" lvl="0" indent="-342900">
              <a:spcBef>
                <a:spcPts val="1200"/>
              </a:spcBef>
              <a:spcAft>
                <a:spcPts val="0"/>
              </a:spcAft>
              <a:buFont typeface="Symbol"/>
              <a:buChar char=""/>
            </a:pPr>
            <a:r>
              <a:rPr lang="en-US" sz="1800" dirty="0">
                <a:ea typeface="Calibri"/>
                <a:cs typeface="Times New Roman"/>
              </a:rPr>
              <a:t>When data is ready, data custodian will notify third party with Multiple URLS </a:t>
            </a:r>
          </a:p>
          <a:p>
            <a:pPr marL="342900" marR="0" lvl="0" indent="-342900">
              <a:spcBef>
                <a:spcPts val="1200"/>
              </a:spcBef>
              <a:spcAft>
                <a:spcPts val="0"/>
              </a:spcAft>
              <a:buFont typeface="Symbol"/>
              <a:buChar char=""/>
            </a:pPr>
            <a:r>
              <a:rPr lang="en-US" sz="1800" dirty="0">
                <a:ea typeface="Calibri"/>
                <a:cs typeface="Times New Roman"/>
              </a:rPr>
              <a:t>Third party will make call (GET) based on the URL(s) provided</a:t>
            </a:r>
          </a:p>
          <a:p>
            <a:pPr marL="342900" marR="0" lvl="0" indent="-342900">
              <a:spcBef>
                <a:spcPts val="1200"/>
              </a:spcBef>
              <a:spcAft>
                <a:spcPts val="1000"/>
              </a:spcAft>
              <a:buFont typeface="Symbol"/>
              <a:buChar char=""/>
            </a:pPr>
            <a:r>
              <a:rPr lang="en-US" sz="1800" dirty="0">
                <a:ea typeface="Calibri"/>
                <a:cs typeface="Times New Roman"/>
              </a:rPr>
              <a:t>Data custodian will respond with the data as part of response to GET call</a:t>
            </a:r>
          </a:p>
        </p:txBody>
      </p:sp>
      <p:sp>
        <p:nvSpPr>
          <p:cNvPr id="5" name="TextBox 4"/>
          <p:cNvSpPr txBox="1"/>
          <p:nvPr/>
        </p:nvSpPr>
        <p:spPr>
          <a:xfrm>
            <a:off x="4876800" y="6321623"/>
            <a:ext cx="4419600" cy="307777"/>
          </a:xfrm>
          <a:prstGeom prst="rect">
            <a:avLst/>
          </a:prstGeom>
          <a:noFill/>
        </p:spPr>
        <p:txBody>
          <a:bodyPr wrap="square" rtlCol="0">
            <a:spAutoFit/>
          </a:bodyPr>
          <a:lstStyle/>
          <a:p>
            <a:r>
              <a:rPr lang="en-US" sz="1400" dirty="0">
                <a:hlinkClick r:id="rId3"/>
              </a:rPr>
              <a:t>Ref: </a:t>
            </a:r>
            <a:r>
              <a:rPr lang="en-US" sz="1400" dirty="0" smtClean="0">
                <a:hlinkClick r:id="rId3"/>
              </a:rPr>
              <a:t>GreenButtonCDMWorkshop: Slide </a:t>
            </a:r>
            <a:r>
              <a:rPr lang="en-US" sz="1400" dirty="0" smtClean="0">
                <a:hlinkClick r:id="rId3"/>
              </a:rPr>
              <a:t>16</a:t>
            </a:r>
            <a:endParaRPr lang="en-US" sz="1400" dirty="0"/>
          </a:p>
        </p:txBody>
      </p:sp>
      <p:sp>
        <p:nvSpPr>
          <p:cNvPr id="6" name="TextBox 5"/>
          <p:cNvSpPr txBox="1"/>
          <p:nvPr/>
        </p:nvSpPr>
        <p:spPr>
          <a:xfrm>
            <a:off x="3733800" y="4495800"/>
            <a:ext cx="5204971" cy="584776"/>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600" dirty="0" smtClean="0"/>
              <a:t>Authorization: Bearer {</a:t>
            </a:r>
            <a:r>
              <a:rPr lang="en-US" sz="1600" dirty="0" err="1" smtClean="0"/>
              <a:t>client_access_token</a:t>
            </a:r>
            <a:r>
              <a:rPr lang="en-US" sz="1600" dirty="0" smtClean="0"/>
              <a:t> | {</a:t>
            </a:r>
            <a:r>
              <a:rPr lang="en-US" sz="1600" dirty="0" err="1" smtClean="0"/>
              <a:t>access_token</a:t>
            </a:r>
            <a:r>
              <a:rPr lang="en-US" sz="1600" dirty="0" smtClean="0"/>
              <a:t>}</a:t>
            </a:r>
          </a:p>
          <a:p>
            <a:r>
              <a:rPr lang="en-US" sz="1600" dirty="0" smtClean="0">
                <a:hlinkClick r:id="rId4"/>
              </a:rPr>
              <a:t>Ref: </a:t>
            </a:r>
            <a:r>
              <a:rPr lang="en-US" sz="1600" dirty="0" err="1" smtClean="0">
                <a:hlinkClick r:id="rId4"/>
              </a:rPr>
              <a:t>GreenButtonAuthorization.docx</a:t>
            </a:r>
            <a:r>
              <a:rPr lang="en-US" sz="1600" dirty="0" smtClean="0">
                <a:hlinkClick r:id="rId4"/>
              </a:rPr>
              <a:t>: Appendix B</a:t>
            </a:r>
            <a:endParaRPr lang="en-US" sz="1600" dirty="0"/>
          </a:p>
        </p:txBody>
      </p:sp>
    </p:spTree>
    <p:extLst>
      <p:ext uri="{BB962C8B-B14F-4D97-AF65-F5344CB8AC3E}">
        <p14:creationId xmlns:p14="http://schemas.microsoft.com/office/powerpoint/2010/main" val="1644441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Notification</a:t>
            </a:r>
            <a:r>
              <a:rPr lang="en-US" baseline="30000" dirty="0" smtClean="0"/>
              <a:t>(*no </a:t>
            </a:r>
            <a:r>
              <a:rPr lang="en-US" baseline="30000" dirty="0" err="1" smtClean="0"/>
              <a:t>access_token</a:t>
            </a:r>
            <a:r>
              <a:rPr lang="en-US" baseline="30000" dirty="0" smtClean="0"/>
              <a:t> needed)</a:t>
            </a:r>
            <a:endParaRPr lang="en-US" baseline="30000" dirty="0"/>
          </a:p>
        </p:txBody>
      </p:sp>
      <p:grpSp>
        <p:nvGrpSpPr>
          <p:cNvPr id="11" name="Group 10"/>
          <p:cNvGrpSpPr/>
          <p:nvPr/>
        </p:nvGrpSpPr>
        <p:grpSpPr>
          <a:xfrm>
            <a:off x="2362200" y="1524000"/>
            <a:ext cx="914400" cy="2220686"/>
            <a:chOff x="1905000" y="1676400"/>
            <a:chExt cx="533400" cy="1295400"/>
          </a:xfrm>
        </p:grpSpPr>
        <p:sp>
          <p:nvSpPr>
            <p:cNvPr id="8" name="Rectangle 7"/>
            <p:cNvSpPr/>
            <p:nvPr/>
          </p:nvSpPr>
          <p:spPr>
            <a:xfrm>
              <a:off x="1905000" y="1676400"/>
              <a:ext cx="533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DC</a:t>
              </a:r>
              <a:endParaRPr lang="en-US" dirty="0"/>
            </a:p>
          </p:txBody>
        </p:sp>
        <p:cxnSp>
          <p:nvCxnSpPr>
            <p:cNvPr id="10" name="Straight Connector 9"/>
            <p:cNvCxnSpPr>
              <a:stCxn id="8" idx="2"/>
            </p:cNvCxnSpPr>
            <p:nvPr/>
          </p:nvCxnSpPr>
          <p:spPr>
            <a:xfrm>
              <a:off x="2171700" y="1905000"/>
              <a:ext cx="0" cy="106680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13" name="Group 12"/>
          <p:cNvGrpSpPr/>
          <p:nvPr/>
        </p:nvGrpSpPr>
        <p:grpSpPr>
          <a:xfrm>
            <a:off x="5410200" y="1447800"/>
            <a:ext cx="914400" cy="2220686"/>
            <a:chOff x="1905000" y="1676400"/>
            <a:chExt cx="533400" cy="1295400"/>
          </a:xfrm>
        </p:grpSpPr>
        <p:sp>
          <p:nvSpPr>
            <p:cNvPr id="14" name="Rectangle 13"/>
            <p:cNvSpPr/>
            <p:nvPr/>
          </p:nvSpPr>
          <p:spPr>
            <a:xfrm>
              <a:off x="1905000" y="1676400"/>
              <a:ext cx="533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TP</a:t>
              </a:r>
              <a:endParaRPr lang="en-US" dirty="0"/>
            </a:p>
          </p:txBody>
        </p:sp>
        <p:cxnSp>
          <p:nvCxnSpPr>
            <p:cNvPr id="15" name="Straight Connector 14"/>
            <p:cNvCxnSpPr>
              <a:stCxn id="14" idx="2"/>
            </p:cNvCxnSpPr>
            <p:nvPr/>
          </p:nvCxnSpPr>
          <p:spPr>
            <a:xfrm>
              <a:off x="2171700" y="1905000"/>
              <a:ext cx="0" cy="1066800"/>
            </a:xfrm>
            <a:prstGeom prst="line">
              <a:avLst/>
            </a:prstGeom>
          </p:spPr>
          <p:style>
            <a:lnRef idx="3">
              <a:schemeClr val="accent1"/>
            </a:lnRef>
            <a:fillRef idx="0">
              <a:schemeClr val="accent1"/>
            </a:fillRef>
            <a:effectRef idx="2">
              <a:schemeClr val="accent1"/>
            </a:effectRef>
            <a:fontRef idx="minor">
              <a:schemeClr val="tx1"/>
            </a:fontRef>
          </p:style>
        </p:cxnSp>
      </p:grpSp>
      <p:cxnSp>
        <p:nvCxnSpPr>
          <p:cNvPr id="16" name="Straight Arrow Connector 15"/>
          <p:cNvCxnSpPr/>
          <p:nvPr/>
        </p:nvCxnSpPr>
        <p:spPr>
          <a:xfrm>
            <a:off x="2857500" y="3048000"/>
            <a:ext cx="30480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2971800" y="2057400"/>
            <a:ext cx="3329116" cy="830997"/>
          </a:xfrm>
          <a:prstGeom prst="rect">
            <a:avLst/>
          </a:prstGeom>
          <a:noFill/>
        </p:spPr>
        <p:txBody>
          <a:bodyPr wrap="none" rtlCol="0">
            <a:spAutoFit/>
          </a:bodyPr>
          <a:lstStyle/>
          <a:p>
            <a:r>
              <a:rPr lang="en-US" sz="1200" dirty="0" smtClean="0"/>
              <a:t>Request:</a:t>
            </a:r>
          </a:p>
          <a:p>
            <a:r>
              <a:rPr lang="en-US" sz="1200" dirty="0" smtClean="0"/>
              <a:t>HTTP POST</a:t>
            </a:r>
          </a:p>
          <a:p>
            <a:r>
              <a:rPr lang="en-US" sz="1200" dirty="0"/>
              <a:t>https</a:t>
            </a:r>
            <a:r>
              <a:rPr lang="en-US" sz="1200" dirty="0" smtClean="0"/>
              <a:t>://localhost/ThirdParty/espi/1_1/Notification</a:t>
            </a:r>
          </a:p>
          <a:p>
            <a:r>
              <a:rPr lang="en-US" sz="1200" dirty="0" smtClean="0"/>
              <a:t>Content-type: application/xml</a:t>
            </a:r>
            <a:endParaRPr lang="en-US" sz="1200" dirty="0"/>
          </a:p>
        </p:txBody>
      </p:sp>
      <p:sp>
        <p:nvSpPr>
          <p:cNvPr id="5" name="Rectangle 4"/>
          <p:cNvSpPr/>
          <p:nvPr/>
        </p:nvSpPr>
        <p:spPr>
          <a:xfrm>
            <a:off x="457200" y="4001631"/>
            <a:ext cx="8153400" cy="2246769"/>
          </a:xfrm>
          <a:prstGeom prst="rect">
            <a:avLst/>
          </a:prstGeom>
          <a:solidFill>
            <a:schemeClr val="bg1"/>
          </a:solidFill>
        </p:spPr>
        <p:txBody>
          <a:bodyPr wrap="square">
            <a:spAutoFit/>
          </a:bodyPr>
          <a:lstStyle/>
          <a:p>
            <a:r>
              <a:rPr lang="en-US" sz="1400" dirty="0">
                <a:solidFill>
                  <a:srgbClr val="008080"/>
                </a:solidFill>
                <a:highlight>
                  <a:srgbClr val="FFFFFF"/>
                </a:highlight>
                <a:latin typeface="Arial"/>
              </a:rPr>
              <a:t>&lt;?xml version="1.0" encoding="UTF-8"?&gt;</a:t>
            </a:r>
            <a:endParaRPr lang="en-US" sz="1400" dirty="0">
              <a:solidFill>
                <a:srgbClr val="000000"/>
              </a:solidFill>
              <a:highlight>
                <a:srgbClr val="FFFFFF"/>
              </a:highlight>
              <a:latin typeface="Arial"/>
            </a:endParaRPr>
          </a:p>
          <a:p>
            <a:r>
              <a:rPr lang="en-US" sz="1400" dirty="0">
                <a:solidFill>
                  <a:srgbClr val="0000FF"/>
                </a:solidFill>
                <a:highlight>
                  <a:srgbClr val="FFFFFF"/>
                </a:highlight>
                <a:latin typeface="Arial"/>
              </a:rPr>
              <a:t>&lt;</a:t>
            </a:r>
            <a:r>
              <a:rPr lang="en-US" sz="1400" dirty="0" err="1">
                <a:solidFill>
                  <a:srgbClr val="800000"/>
                </a:solidFill>
                <a:highlight>
                  <a:srgbClr val="FFFFFF"/>
                </a:highlight>
                <a:latin typeface="Arial"/>
              </a:rPr>
              <a:t>BatchList</a:t>
            </a:r>
            <a:r>
              <a:rPr lang="en-US" sz="1400" dirty="0">
                <a:solidFill>
                  <a:srgbClr val="FF0000"/>
                </a:solidFill>
                <a:highlight>
                  <a:srgbClr val="FFFFFF"/>
                </a:highlight>
                <a:latin typeface="Arial"/>
              </a:rPr>
              <a:t> </a:t>
            </a:r>
            <a:r>
              <a:rPr lang="en-US" sz="1400" dirty="0" err="1">
                <a:solidFill>
                  <a:srgbClr val="FF0000"/>
                </a:solidFill>
                <a:highlight>
                  <a:srgbClr val="FFFFFF"/>
                </a:highlight>
                <a:latin typeface="Arial"/>
              </a:rPr>
              <a:t>xmlns</a:t>
            </a:r>
            <a:r>
              <a:rPr lang="en-US" sz="1400" dirty="0">
                <a:solidFill>
                  <a:srgbClr val="0000FF"/>
                </a:solidFill>
                <a:highlight>
                  <a:srgbClr val="FFFFFF"/>
                </a:highlight>
                <a:latin typeface="Arial"/>
              </a:rPr>
              <a:t>="</a:t>
            </a:r>
            <a:r>
              <a:rPr lang="en-US" sz="1400" dirty="0">
                <a:solidFill>
                  <a:srgbClr val="000000"/>
                </a:solidFill>
                <a:highlight>
                  <a:srgbClr val="FFFFFF"/>
                </a:highlight>
                <a:latin typeface="Arial"/>
              </a:rPr>
              <a:t>http://naesb.org/</a:t>
            </a:r>
            <a:r>
              <a:rPr lang="en-US" sz="1400" dirty="0" err="1">
                <a:solidFill>
                  <a:srgbClr val="000000"/>
                </a:solidFill>
                <a:highlight>
                  <a:srgbClr val="FFFFFF"/>
                </a:highlight>
                <a:latin typeface="Arial"/>
              </a:rPr>
              <a:t>espi</a:t>
            </a:r>
            <a:r>
              <a:rPr lang="en-US" sz="1400" dirty="0">
                <a:solidFill>
                  <a:srgbClr val="0000FF"/>
                </a:solidFill>
                <a:highlight>
                  <a:srgbClr val="FFFFFF"/>
                </a:highlight>
                <a:latin typeface="Arial"/>
              </a:rPr>
              <a:t>"</a:t>
            </a:r>
            <a:r>
              <a:rPr lang="en-US" sz="1400" dirty="0">
                <a:solidFill>
                  <a:srgbClr val="FF0000"/>
                </a:solidFill>
                <a:highlight>
                  <a:srgbClr val="FFFFFF"/>
                </a:highlight>
                <a:latin typeface="Arial"/>
              </a:rPr>
              <a:t> </a:t>
            </a:r>
            <a:r>
              <a:rPr lang="en-US" sz="1400" dirty="0" err="1">
                <a:solidFill>
                  <a:srgbClr val="FF0000"/>
                </a:solidFill>
                <a:highlight>
                  <a:srgbClr val="FFFFFF"/>
                </a:highlight>
                <a:latin typeface="Arial"/>
              </a:rPr>
              <a:t>xmlns:xsi</a:t>
            </a:r>
            <a:r>
              <a:rPr lang="en-US" sz="1400" dirty="0">
                <a:solidFill>
                  <a:srgbClr val="0000FF"/>
                </a:solidFill>
                <a:highlight>
                  <a:srgbClr val="FFFFFF"/>
                </a:highlight>
                <a:latin typeface="Arial"/>
              </a:rPr>
              <a:t>="</a:t>
            </a:r>
            <a:r>
              <a:rPr lang="en-US" sz="1400" dirty="0">
                <a:solidFill>
                  <a:srgbClr val="000000"/>
                </a:solidFill>
                <a:highlight>
                  <a:srgbClr val="FFFFFF"/>
                </a:highlight>
                <a:latin typeface="Arial"/>
              </a:rPr>
              <a:t>http://www.w3.org/2001/XMLSchema-instance</a:t>
            </a:r>
            <a:r>
              <a:rPr lang="en-US" sz="1400" dirty="0">
                <a:solidFill>
                  <a:srgbClr val="0000FF"/>
                </a:solidFill>
                <a:highlight>
                  <a:srgbClr val="FFFFFF"/>
                </a:highlight>
                <a:latin typeface="Arial"/>
              </a:rPr>
              <a:t>"</a:t>
            </a:r>
            <a:r>
              <a:rPr lang="en-US" sz="1400" dirty="0">
                <a:solidFill>
                  <a:srgbClr val="FF0000"/>
                </a:solidFill>
                <a:highlight>
                  <a:srgbClr val="FFFFFF"/>
                </a:highlight>
                <a:latin typeface="Arial"/>
              </a:rPr>
              <a:t> </a:t>
            </a:r>
            <a:r>
              <a:rPr lang="en-US" sz="1400" dirty="0" err="1">
                <a:solidFill>
                  <a:srgbClr val="FF0000"/>
                </a:solidFill>
                <a:highlight>
                  <a:srgbClr val="FFFFFF"/>
                </a:highlight>
                <a:latin typeface="Arial"/>
              </a:rPr>
              <a:t>xsi:schemaLocation</a:t>
            </a:r>
            <a:r>
              <a:rPr lang="en-US" sz="1400" dirty="0">
                <a:solidFill>
                  <a:srgbClr val="0000FF"/>
                </a:solidFill>
                <a:highlight>
                  <a:srgbClr val="FFFFFF"/>
                </a:highlight>
                <a:latin typeface="Arial"/>
              </a:rPr>
              <a:t>="</a:t>
            </a:r>
            <a:r>
              <a:rPr lang="en-US" sz="1400" dirty="0">
                <a:solidFill>
                  <a:srgbClr val="000000"/>
                </a:solidFill>
                <a:highlight>
                  <a:srgbClr val="FFFFFF"/>
                </a:highlight>
                <a:latin typeface="Arial"/>
              </a:rPr>
              <a:t>http://naesb.org/</a:t>
            </a:r>
            <a:r>
              <a:rPr lang="en-US" sz="1400" dirty="0" err="1">
                <a:solidFill>
                  <a:srgbClr val="000000"/>
                </a:solidFill>
                <a:highlight>
                  <a:srgbClr val="FFFFFF"/>
                </a:highlight>
                <a:latin typeface="Arial"/>
              </a:rPr>
              <a:t>espi</a:t>
            </a:r>
            <a:r>
              <a:rPr lang="en-US" sz="1400" dirty="0">
                <a:solidFill>
                  <a:srgbClr val="000000"/>
                </a:solidFill>
                <a:highlight>
                  <a:srgbClr val="FFFFFF"/>
                </a:highlight>
                <a:latin typeface="Arial"/>
              </a:rPr>
              <a:t> espiDerived.xsd</a:t>
            </a:r>
            <a:r>
              <a:rPr lang="en-US" sz="1400" dirty="0">
                <a:solidFill>
                  <a:srgbClr val="0000FF"/>
                </a:solidFill>
                <a:highlight>
                  <a:srgbClr val="FFFFFF"/>
                </a:highlight>
                <a:latin typeface="Arial"/>
              </a:rPr>
              <a:t>"&gt;</a:t>
            </a:r>
            <a:endParaRPr lang="en-US" sz="1400" dirty="0">
              <a:solidFill>
                <a:srgbClr val="000000"/>
              </a:solidFill>
              <a:highlight>
                <a:srgbClr val="FFFFFF"/>
              </a:highlight>
              <a:latin typeface="Arial"/>
            </a:endParaRPr>
          </a:p>
          <a:p>
            <a:r>
              <a:rPr lang="en-US" sz="1400" dirty="0">
                <a:solidFill>
                  <a:srgbClr val="000000"/>
                </a:solidFill>
                <a:highlight>
                  <a:srgbClr val="FFFFFF"/>
                </a:highlight>
                <a:latin typeface="Arial"/>
              </a:rPr>
              <a:t>	</a:t>
            </a:r>
            <a:r>
              <a:rPr lang="en-US" sz="1400" dirty="0">
                <a:solidFill>
                  <a:srgbClr val="0000FF"/>
                </a:solidFill>
                <a:highlight>
                  <a:srgbClr val="FFFFFF"/>
                </a:highlight>
                <a:latin typeface="Arial"/>
              </a:rPr>
              <a:t>&lt;</a:t>
            </a:r>
            <a:r>
              <a:rPr lang="en-US" sz="1400" dirty="0">
                <a:solidFill>
                  <a:srgbClr val="800000"/>
                </a:solidFill>
                <a:highlight>
                  <a:srgbClr val="FFFFFF"/>
                </a:highlight>
                <a:latin typeface="Arial"/>
              </a:rPr>
              <a:t>resources</a:t>
            </a:r>
            <a:r>
              <a:rPr lang="en-US" sz="1400" dirty="0">
                <a:solidFill>
                  <a:srgbClr val="0000FF"/>
                </a:solidFill>
                <a:highlight>
                  <a:srgbClr val="FFFFFF"/>
                </a:highlight>
                <a:latin typeface="Arial"/>
              </a:rPr>
              <a:t>&gt;</a:t>
            </a:r>
            <a:r>
              <a:rPr lang="en-US" sz="1400" dirty="0">
                <a:solidFill>
                  <a:srgbClr val="000000"/>
                </a:solidFill>
                <a:highlight>
                  <a:srgbClr val="FFFFFF"/>
                </a:highlight>
                <a:latin typeface="Arial"/>
              </a:rPr>
              <a:t>https://</a:t>
            </a:r>
            <a:r>
              <a:rPr lang="en-US" sz="1400" dirty="0" smtClean="0">
                <a:solidFill>
                  <a:srgbClr val="000000"/>
                </a:solidFill>
                <a:highlight>
                  <a:srgbClr val="FFFFFF"/>
                </a:highlight>
                <a:latin typeface="Arial"/>
              </a:rPr>
              <a:t>localhost:8080/DataCustodian/espi/1_1/resource/Batch/Subscription/1</a:t>
            </a:r>
            <a:br>
              <a:rPr lang="en-US" sz="1400" dirty="0" smtClean="0">
                <a:solidFill>
                  <a:srgbClr val="000000"/>
                </a:solidFill>
                <a:highlight>
                  <a:srgbClr val="FFFFFF"/>
                </a:highlight>
                <a:latin typeface="Arial"/>
              </a:rPr>
            </a:br>
            <a:r>
              <a:rPr lang="en-US" sz="1400" dirty="0" smtClean="0">
                <a:solidFill>
                  <a:srgbClr val="000000"/>
                </a:solidFill>
                <a:highlight>
                  <a:srgbClr val="FFFFFF"/>
                </a:highlight>
                <a:latin typeface="Arial"/>
              </a:rPr>
              <a:t>	</a:t>
            </a:r>
            <a:r>
              <a:rPr lang="en-US" sz="1400" dirty="0" smtClean="0">
                <a:solidFill>
                  <a:srgbClr val="0000FF"/>
                </a:solidFill>
                <a:highlight>
                  <a:srgbClr val="FFFFFF"/>
                </a:highlight>
                <a:latin typeface="Arial"/>
              </a:rPr>
              <a:t>&lt;/</a:t>
            </a:r>
            <a:r>
              <a:rPr lang="en-US" sz="1400" dirty="0">
                <a:solidFill>
                  <a:srgbClr val="800000"/>
                </a:solidFill>
                <a:highlight>
                  <a:srgbClr val="FFFFFF"/>
                </a:highlight>
                <a:latin typeface="Arial"/>
              </a:rPr>
              <a:t>resources</a:t>
            </a:r>
            <a:r>
              <a:rPr lang="en-US" sz="1400" dirty="0">
                <a:solidFill>
                  <a:srgbClr val="0000FF"/>
                </a:solidFill>
                <a:highlight>
                  <a:srgbClr val="FFFFFF"/>
                </a:highlight>
                <a:latin typeface="Arial"/>
              </a:rPr>
              <a:t>&gt;</a:t>
            </a:r>
            <a:endParaRPr lang="en-US" sz="1400" dirty="0">
              <a:solidFill>
                <a:srgbClr val="000000"/>
              </a:solidFill>
              <a:highlight>
                <a:srgbClr val="FFFFFF"/>
              </a:highlight>
              <a:latin typeface="Arial"/>
            </a:endParaRPr>
          </a:p>
          <a:p>
            <a:r>
              <a:rPr lang="en-US" sz="1400" dirty="0">
                <a:solidFill>
                  <a:srgbClr val="000000"/>
                </a:solidFill>
                <a:highlight>
                  <a:srgbClr val="FFFFFF"/>
                </a:highlight>
                <a:latin typeface="Arial"/>
              </a:rPr>
              <a:t>	</a:t>
            </a:r>
            <a:r>
              <a:rPr lang="en-US" sz="1400" dirty="0">
                <a:solidFill>
                  <a:srgbClr val="0000FF"/>
                </a:solidFill>
                <a:highlight>
                  <a:srgbClr val="FFFFFF"/>
                </a:highlight>
                <a:latin typeface="Arial"/>
              </a:rPr>
              <a:t>&lt;</a:t>
            </a:r>
            <a:r>
              <a:rPr lang="en-US" sz="1400" dirty="0">
                <a:solidFill>
                  <a:srgbClr val="800000"/>
                </a:solidFill>
                <a:highlight>
                  <a:srgbClr val="FFFFFF"/>
                </a:highlight>
                <a:latin typeface="Arial"/>
              </a:rPr>
              <a:t>resources</a:t>
            </a:r>
            <a:r>
              <a:rPr lang="en-US" sz="1400" dirty="0">
                <a:solidFill>
                  <a:srgbClr val="0000FF"/>
                </a:solidFill>
                <a:highlight>
                  <a:srgbClr val="FFFFFF"/>
                </a:highlight>
                <a:latin typeface="Arial"/>
              </a:rPr>
              <a:t>&gt;</a:t>
            </a:r>
            <a:r>
              <a:rPr lang="en-US" sz="1400" dirty="0">
                <a:solidFill>
                  <a:srgbClr val="000000"/>
                </a:solidFill>
                <a:highlight>
                  <a:srgbClr val="FFFFFF"/>
                </a:highlight>
                <a:latin typeface="Arial"/>
              </a:rPr>
              <a:t>https://</a:t>
            </a:r>
            <a:r>
              <a:rPr lang="en-US" sz="1400" dirty="0" smtClean="0">
                <a:solidFill>
                  <a:srgbClr val="000000"/>
                </a:solidFill>
                <a:highlight>
                  <a:srgbClr val="FFFFFF"/>
                </a:highlight>
                <a:latin typeface="Arial"/>
              </a:rPr>
              <a:t>localhost:8080/DataCustodian/espi/1_1/resource/Authorization/1</a:t>
            </a:r>
            <a:br>
              <a:rPr lang="en-US" sz="1400" dirty="0" smtClean="0">
                <a:solidFill>
                  <a:srgbClr val="000000"/>
                </a:solidFill>
                <a:highlight>
                  <a:srgbClr val="FFFFFF"/>
                </a:highlight>
                <a:latin typeface="Arial"/>
              </a:rPr>
            </a:br>
            <a:r>
              <a:rPr lang="en-US" sz="1400" dirty="0" smtClean="0">
                <a:solidFill>
                  <a:srgbClr val="000000"/>
                </a:solidFill>
                <a:highlight>
                  <a:srgbClr val="FFFFFF"/>
                </a:highlight>
                <a:latin typeface="Arial"/>
              </a:rPr>
              <a:t>	</a:t>
            </a:r>
            <a:r>
              <a:rPr lang="en-US" sz="1400" dirty="0" smtClean="0">
                <a:solidFill>
                  <a:srgbClr val="0000FF"/>
                </a:solidFill>
                <a:highlight>
                  <a:srgbClr val="FFFFFF"/>
                </a:highlight>
                <a:latin typeface="Arial"/>
              </a:rPr>
              <a:t>&lt;/</a:t>
            </a:r>
            <a:r>
              <a:rPr lang="en-US" sz="1400" dirty="0">
                <a:solidFill>
                  <a:srgbClr val="800000"/>
                </a:solidFill>
                <a:highlight>
                  <a:srgbClr val="FFFFFF"/>
                </a:highlight>
                <a:latin typeface="Arial"/>
              </a:rPr>
              <a:t>resources</a:t>
            </a:r>
            <a:r>
              <a:rPr lang="en-US" sz="1400" dirty="0">
                <a:solidFill>
                  <a:srgbClr val="0000FF"/>
                </a:solidFill>
                <a:highlight>
                  <a:srgbClr val="FFFFFF"/>
                </a:highlight>
                <a:latin typeface="Arial"/>
              </a:rPr>
              <a:t>&gt;</a:t>
            </a:r>
            <a:endParaRPr lang="en-US" sz="1400" dirty="0">
              <a:solidFill>
                <a:srgbClr val="000000"/>
              </a:solidFill>
              <a:highlight>
                <a:srgbClr val="FFFFFF"/>
              </a:highlight>
              <a:latin typeface="Arial"/>
            </a:endParaRPr>
          </a:p>
          <a:p>
            <a:r>
              <a:rPr lang="en-US" sz="1400" dirty="0">
                <a:solidFill>
                  <a:srgbClr val="000000"/>
                </a:solidFill>
                <a:highlight>
                  <a:srgbClr val="FFFFFF"/>
                </a:highlight>
                <a:latin typeface="Arial"/>
              </a:rPr>
              <a:t>	</a:t>
            </a:r>
            <a:r>
              <a:rPr lang="en-US" sz="1400" dirty="0">
                <a:solidFill>
                  <a:srgbClr val="0000FF"/>
                </a:solidFill>
                <a:highlight>
                  <a:srgbClr val="FFFFFF"/>
                </a:highlight>
                <a:latin typeface="Arial"/>
              </a:rPr>
              <a:t>&lt;</a:t>
            </a:r>
            <a:r>
              <a:rPr lang="en-US" sz="1400" dirty="0">
                <a:solidFill>
                  <a:srgbClr val="800000"/>
                </a:solidFill>
                <a:highlight>
                  <a:srgbClr val="FFFFFF"/>
                </a:highlight>
                <a:latin typeface="Arial"/>
              </a:rPr>
              <a:t>resources</a:t>
            </a:r>
            <a:r>
              <a:rPr lang="en-US" sz="1400" dirty="0">
                <a:solidFill>
                  <a:srgbClr val="0000FF"/>
                </a:solidFill>
                <a:highlight>
                  <a:srgbClr val="FFFFFF"/>
                </a:highlight>
                <a:latin typeface="Arial"/>
              </a:rPr>
              <a:t>&gt;</a:t>
            </a:r>
            <a:r>
              <a:rPr lang="en-US" sz="1400" dirty="0">
                <a:solidFill>
                  <a:srgbClr val="000000"/>
                </a:solidFill>
                <a:highlight>
                  <a:srgbClr val="FFFFFF"/>
                </a:highlight>
                <a:latin typeface="Arial"/>
              </a:rPr>
              <a:t>https://</a:t>
            </a:r>
            <a:r>
              <a:rPr lang="en-US" sz="1400" dirty="0" smtClean="0">
                <a:solidFill>
                  <a:srgbClr val="000000"/>
                </a:solidFill>
                <a:highlight>
                  <a:srgbClr val="FFFFFF"/>
                </a:highlight>
                <a:latin typeface="Arial"/>
              </a:rPr>
              <a:t>localhost:8080/DataCustodian/espi/1_1/resource/Batch/Bulk/1</a:t>
            </a:r>
            <a:br>
              <a:rPr lang="en-US" sz="1400" dirty="0" smtClean="0">
                <a:solidFill>
                  <a:srgbClr val="000000"/>
                </a:solidFill>
                <a:highlight>
                  <a:srgbClr val="FFFFFF"/>
                </a:highlight>
                <a:latin typeface="Arial"/>
              </a:rPr>
            </a:br>
            <a:r>
              <a:rPr lang="en-US" sz="1400" dirty="0" smtClean="0">
                <a:solidFill>
                  <a:srgbClr val="000000"/>
                </a:solidFill>
                <a:highlight>
                  <a:srgbClr val="FFFFFF"/>
                </a:highlight>
                <a:latin typeface="Arial"/>
              </a:rPr>
              <a:t>	</a:t>
            </a:r>
            <a:r>
              <a:rPr lang="en-US" sz="1400" dirty="0" smtClean="0">
                <a:solidFill>
                  <a:srgbClr val="0000FF"/>
                </a:solidFill>
                <a:highlight>
                  <a:srgbClr val="FFFFFF"/>
                </a:highlight>
                <a:latin typeface="Arial"/>
              </a:rPr>
              <a:t>&lt;/</a:t>
            </a:r>
            <a:r>
              <a:rPr lang="en-US" sz="1400" dirty="0">
                <a:solidFill>
                  <a:srgbClr val="800000"/>
                </a:solidFill>
                <a:highlight>
                  <a:srgbClr val="FFFFFF"/>
                </a:highlight>
                <a:latin typeface="Arial"/>
              </a:rPr>
              <a:t>resources</a:t>
            </a:r>
            <a:r>
              <a:rPr lang="en-US" sz="1400" dirty="0">
                <a:solidFill>
                  <a:srgbClr val="0000FF"/>
                </a:solidFill>
                <a:highlight>
                  <a:srgbClr val="FFFFFF"/>
                </a:highlight>
                <a:latin typeface="Arial"/>
              </a:rPr>
              <a:t>&gt;</a:t>
            </a:r>
            <a:endParaRPr lang="en-US" sz="1400" dirty="0">
              <a:solidFill>
                <a:srgbClr val="000000"/>
              </a:solidFill>
              <a:highlight>
                <a:srgbClr val="FFFFFF"/>
              </a:highlight>
              <a:latin typeface="Arial"/>
            </a:endParaRPr>
          </a:p>
          <a:p>
            <a:r>
              <a:rPr lang="en-US" sz="1400" dirty="0">
                <a:solidFill>
                  <a:srgbClr val="0000FF"/>
                </a:solidFill>
                <a:highlight>
                  <a:srgbClr val="FFFFFF"/>
                </a:highlight>
                <a:latin typeface="Arial"/>
              </a:rPr>
              <a:t>&lt;/</a:t>
            </a:r>
            <a:r>
              <a:rPr lang="en-US" sz="1400" dirty="0" err="1">
                <a:solidFill>
                  <a:srgbClr val="800000"/>
                </a:solidFill>
                <a:highlight>
                  <a:srgbClr val="FFFFFF"/>
                </a:highlight>
                <a:latin typeface="Arial"/>
              </a:rPr>
              <a:t>BatchList</a:t>
            </a:r>
            <a:r>
              <a:rPr lang="en-US" sz="1400" dirty="0">
                <a:solidFill>
                  <a:srgbClr val="0000FF"/>
                </a:solidFill>
                <a:highlight>
                  <a:srgbClr val="FFFFFF"/>
                </a:highlight>
                <a:latin typeface="Arial"/>
              </a:rPr>
              <a:t>&gt;</a:t>
            </a:r>
            <a:endParaRPr lang="en-US" sz="1400" dirty="0"/>
          </a:p>
        </p:txBody>
      </p:sp>
      <p:sp>
        <p:nvSpPr>
          <p:cNvPr id="4" name="TextBox 3"/>
          <p:cNvSpPr txBox="1"/>
          <p:nvPr/>
        </p:nvSpPr>
        <p:spPr>
          <a:xfrm>
            <a:off x="609600" y="3560020"/>
            <a:ext cx="1144031" cy="369332"/>
          </a:xfrm>
          <a:prstGeom prst="rect">
            <a:avLst/>
          </a:prstGeom>
          <a:noFill/>
        </p:spPr>
        <p:txBody>
          <a:bodyPr wrap="none" rtlCol="0">
            <a:spAutoFit/>
          </a:bodyPr>
          <a:lstStyle/>
          <a:p>
            <a:r>
              <a:rPr lang="en-US" dirty="0" smtClean="0"/>
              <a:t>Response:</a:t>
            </a:r>
            <a:endParaRPr lang="en-US" dirty="0"/>
          </a:p>
        </p:txBody>
      </p:sp>
      <p:sp>
        <p:nvSpPr>
          <p:cNvPr id="18" name="TextBox 17"/>
          <p:cNvSpPr txBox="1"/>
          <p:nvPr/>
        </p:nvSpPr>
        <p:spPr>
          <a:xfrm>
            <a:off x="4800600" y="6172200"/>
            <a:ext cx="4419600" cy="307777"/>
          </a:xfrm>
          <a:prstGeom prst="rect">
            <a:avLst/>
          </a:prstGeom>
          <a:noFill/>
        </p:spPr>
        <p:txBody>
          <a:bodyPr wrap="square" rtlCol="0">
            <a:spAutoFit/>
          </a:bodyPr>
          <a:lstStyle/>
          <a:p>
            <a:r>
              <a:rPr lang="en-US" sz="1400" dirty="0">
                <a:hlinkClick r:id="rId2"/>
              </a:rPr>
              <a:t>Ref: </a:t>
            </a:r>
            <a:r>
              <a:rPr lang="en-US" sz="1400" dirty="0" smtClean="0">
                <a:hlinkClick r:id="rId2"/>
              </a:rPr>
              <a:t>GreenButtonCDMWorkshop: Slide </a:t>
            </a:r>
            <a:r>
              <a:rPr lang="en-US" sz="1400" dirty="0" smtClean="0">
                <a:hlinkClick r:id="rId2"/>
              </a:rPr>
              <a:t>19</a:t>
            </a:r>
            <a:endParaRPr lang="en-US" sz="1400" dirty="0"/>
          </a:p>
        </p:txBody>
      </p:sp>
    </p:spTree>
    <p:extLst>
      <p:ext uri="{BB962C8B-B14F-4D97-AF65-F5344CB8AC3E}">
        <p14:creationId xmlns:p14="http://schemas.microsoft.com/office/powerpoint/2010/main" val="2148823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210695"/>
            <a:ext cx="6707404" cy="5024438"/>
          </a:xfrm>
          <a:prstGeom prst="rect">
            <a:avLst/>
          </a:prstGeom>
          <a:solidFill>
            <a:schemeClr val="bg1"/>
          </a:solidFill>
          <a:ln>
            <a:noFill/>
          </a:ln>
          <a:effectLst/>
        </p:spPr>
      </p:pic>
      <p:sp>
        <p:nvSpPr>
          <p:cNvPr id="2" name="Title 1"/>
          <p:cNvSpPr>
            <a:spLocks noGrp="1"/>
          </p:cNvSpPr>
          <p:nvPr>
            <p:ph type="title"/>
          </p:nvPr>
        </p:nvSpPr>
        <p:spPr/>
        <p:txBody>
          <a:bodyPr>
            <a:normAutofit fontScale="90000"/>
          </a:bodyPr>
          <a:lstStyle/>
          <a:p>
            <a:r>
              <a:rPr lang="en-US" dirty="0" smtClean="0"/>
              <a:t>Retrieve </a:t>
            </a:r>
            <a:r>
              <a:rPr lang="en-US" dirty="0" err="1" smtClean="0"/>
              <a:t>UsagePoints</a:t>
            </a:r>
            <a:r>
              <a:rPr lang="en-US" dirty="0" smtClean="0"/>
              <a:t> for a Subscription</a:t>
            </a:r>
            <a:endParaRPr lang="en-US" dirty="0"/>
          </a:p>
        </p:txBody>
      </p:sp>
      <p:grpSp>
        <p:nvGrpSpPr>
          <p:cNvPr id="12" name="Group 11"/>
          <p:cNvGrpSpPr/>
          <p:nvPr/>
        </p:nvGrpSpPr>
        <p:grpSpPr>
          <a:xfrm>
            <a:off x="3657600" y="3200400"/>
            <a:ext cx="4800600" cy="2590800"/>
            <a:chOff x="3810000" y="3625940"/>
            <a:chExt cx="4800600" cy="2590800"/>
          </a:xfrm>
        </p:grpSpPr>
        <p:sp>
          <p:nvSpPr>
            <p:cNvPr id="7" name="Rectangle 6"/>
            <p:cNvSpPr/>
            <p:nvPr/>
          </p:nvSpPr>
          <p:spPr>
            <a:xfrm>
              <a:off x="3810000" y="3625940"/>
              <a:ext cx="4800600" cy="2590800"/>
            </a:xfrm>
            <a:prstGeom prst="rect">
              <a:avLst/>
            </a:prstGeom>
            <a:gradFill>
              <a:gsLst>
                <a:gs pos="0">
                  <a:schemeClr val="tx2">
                    <a:lumMod val="20000"/>
                    <a:lumOff val="8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4267200" y="3722914"/>
              <a:ext cx="4125114" cy="2296886"/>
              <a:chOff x="4267200" y="3722914"/>
              <a:chExt cx="4125114" cy="2296886"/>
            </a:xfrm>
          </p:grpSpPr>
          <p:grpSp>
            <p:nvGrpSpPr>
              <p:cNvPr id="4" name="Group 3"/>
              <p:cNvGrpSpPr/>
              <p:nvPr/>
            </p:nvGrpSpPr>
            <p:grpSpPr>
              <a:xfrm>
                <a:off x="4267200" y="3722914"/>
                <a:ext cx="3962400" cy="2296886"/>
                <a:chOff x="2362200" y="1447800"/>
                <a:chExt cx="3962400" cy="2296886"/>
              </a:xfrm>
            </p:grpSpPr>
            <p:grpSp>
              <p:nvGrpSpPr>
                <p:cNvPr id="11" name="Group 10"/>
                <p:cNvGrpSpPr/>
                <p:nvPr/>
              </p:nvGrpSpPr>
              <p:grpSpPr>
                <a:xfrm>
                  <a:off x="2362200" y="1524000"/>
                  <a:ext cx="914400" cy="2220686"/>
                  <a:chOff x="1905000" y="1676400"/>
                  <a:chExt cx="533400" cy="1295400"/>
                </a:xfrm>
              </p:grpSpPr>
              <p:sp>
                <p:nvSpPr>
                  <p:cNvPr id="8" name="Rectangle 7"/>
                  <p:cNvSpPr/>
                  <p:nvPr/>
                </p:nvSpPr>
                <p:spPr>
                  <a:xfrm>
                    <a:off x="1905000" y="1676400"/>
                    <a:ext cx="533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DC</a:t>
                    </a:r>
                    <a:endParaRPr lang="en-US" dirty="0"/>
                  </a:p>
                </p:txBody>
              </p:sp>
              <p:cxnSp>
                <p:nvCxnSpPr>
                  <p:cNvPr id="10" name="Straight Connector 9"/>
                  <p:cNvCxnSpPr>
                    <a:stCxn id="8" idx="2"/>
                  </p:cNvCxnSpPr>
                  <p:nvPr/>
                </p:nvCxnSpPr>
                <p:spPr>
                  <a:xfrm>
                    <a:off x="2171700" y="1905000"/>
                    <a:ext cx="0" cy="106680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13" name="Group 12"/>
                <p:cNvGrpSpPr/>
                <p:nvPr/>
              </p:nvGrpSpPr>
              <p:grpSpPr>
                <a:xfrm>
                  <a:off x="5410200" y="1447800"/>
                  <a:ext cx="914400" cy="2220686"/>
                  <a:chOff x="1905000" y="1676400"/>
                  <a:chExt cx="533400" cy="1295400"/>
                </a:xfrm>
              </p:grpSpPr>
              <p:sp>
                <p:nvSpPr>
                  <p:cNvPr id="14" name="Rectangle 13"/>
                  <p:cNvSpPr/>
                  <p:nvPr/>
                </p:nvSpPr>
                <p:spPr>
                  <a:xfrm>
                    <a:off x="1905000" y="1676400"/>
                    <a:ext cx="533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TP</a:t>
                    </a:r>
                    <a:endParaRPr lang="en-US" dirty="0"/>
                  </a:p>
                </p:txBody>
              </p:sp>
              <p:cxnSp>
                <p:nvCxnSpPr>
                  <p:cNvPr id="15" name="Straight Connector 14"/>
                  <p:cNvCxnSpPr>
                    <a:stCxn id="14" idx="2"/>
                  </p:cNvCxnSpPr>
                  <p:nvPr/>
                </p:nvCxnSpPr>
                <p:spPr>
                  <a:xfrm>
                    <a:off x="2171700" y="1905000"/>
                    <a:ext cx="0" cy="1066800"/>
                  </a:xfrm>
                  <a:prstGeom prst="line">
                    <a:avLst/>
                  </a:prstGeom>
                </p:spPr>
                <p:style>
                  <a:lnRef idx="3">
                    <a:schemeClr val="accent1"/>
                  </a:lnRef>
                  <a:fillRef idx="0">
                    <a:schemeClr val="accent1"/>
                  </a:fillRef>
                  <a:effectRef idx="2">
                    <a:schemeClr val="accent1"/>
                  </a:effectRef>
                  <a:fontRef idx="minor">
                    <a:schemeClr val="tx1"/>
                  </a:fontRef>
                </p:style>
              </p:cxnSp>
            </p:grpSp>
            <p:cxnSp>
              <p:nvCxnSpPr>
                <p:cNvPr id="16" name="Straight Arrow Connector 15"/>
                <p:cNvCxnSpPr/>
                <p:nvPr/>
              </p:nvCxnSpPr>
              <p:spPr>
                <a:xfrm>
                  <a:off x="2857500" y="2677886"/>
                  <a:ext cx="30480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7" name="TextBox 16"/>
              <p:cNvSpPr txBox="1"/>
              <p:nvPr/>
            </p:nvSpPr>
            <p:spPr>
              <a:xfrm>
                <a:off x="4876800" y="5105400"/>
                <a:ext cx="3515514" cy="830997"/>
              </a:xfrm>
              <a:prstGeom prst="rect">
                <a:avLst/>
              </a:prstGeom>
              <a:noFill/>
            </p:spPr>
            <p:txBody>
              <a:bodyPr wrap="none" rtlCol="0">
                <a:spAutoFit/>
              </a:bodyPr>
              <a:lstStyle/>
              <a:p>
                <a:r>
                  <a:rPr lang="en-US" sz="1200" dirty="0" smtClean="0"/>
                  <a:t>HTTP GET</a:t>
                </a:r>
              </a:p>
              <a:p>
                <a:r>
                  <a:rPr lang="en-US" sz="1200" dirty="0"/>
                  <a:t>https</a:t>
                </a:r>
                <a:r>
                  <a:rPr lang="en-US" sz="1200" dirty="0" smtClean="0"/>
                  <a:t>://localhost/DataCustodian/espi/1_1/</a:t>
                </a:r>
                <a:br>
                  <a:rPr lang="en-US" sz="1200" dirty="0" smtClean="0"/>
                </a:br>
                <a:r>
                  <a:rPr lang="en-US" sz="1200" dirty="0" smtClean="0">
                    <a:sym typeface="Wingdings 3"/>
                  </a:rPr>
                  <a:t></a:t>
                </a:r>
                <a:r>
                  <a:rPr lang="en-US" sz="1200" dirty="0" smtClean="0"/>
                  <a:t>resource/Subscription/{</a:t>
                </a:r>
                <a:r>
                  <a:rPr lang="en-US" sz="1200" dirty="0" err="1" smtClean="0"/>
                  <a:t>subscriptionID</a:t>
                </a:r>
                <a:r>
                  <a:rPr lang="en-US" sz="1200" dirty="0" smtClean="0"/>
                  <a:t>}/</a:t>
                </a:r>
                <a:r>
                  <a:rPr lang="en-US" sz="1200" dirty="0" err="1" smtClean="0"/>
                  <a:t>UsagePoint</a:t>
                </a:r>
                <a:endParaRPr lang="en-US" sz="1200" dirty="0" smtClean="0"/>
              </a:p>
              <a:p>
                <a:r>
                  <a:rPr lang="en-US" sz="1200" dirty="0" smtClean="0"/>
                  <a:t>Content-type: application/</a:t>
                </a:r>
                <a:r>
                  <a:rPr lang="en-US" sz="1200" dirty="0" err="1" smtClean="0"/>
                  <a:t>atom+xml</a:t>
                </a:r>
                <a:endParaRPr lang="en-US" sz="1200" dirty="0"/>
              </a:p>
            </p:txBody>
          </p:sp>
        </p:grpSp>
      </p:grpSp>
      <p:sp>
        <p:nvSpPr>
          <p:cNvPr id="18" name="TextBox 17"/>
          <p:cNvSpPr txBox="1"/>
          <p:nvPr/>
        </p:nvSpPr>
        <p:spPr>
          <a:xfrm>
            <a:off x="1143000" y="6321623"/>
            <a:ext cx="4419600" cy="307777"/>
          </a:xfrm>
          <a:prstGeom prst="rect">
            <a:avLst/>
          </a:prstGeom>
          <a:noFill/>
        </p:spPr>
        <p:txBody>
          <a:bodyPr wrap="square" rtlCol="0">
            <a:spAutoFit/>
          </a:bodyPr>
          <a:lstStyle/>
          <a:p>
            <a:r>
              <a:rPr lang="en-US" sz="1400" dirty="0">
                <a:hlinkClick r:id="rId3"/>
              </a:rPr>
              <a:t>Ref: </a:t>
            </a:r>
            <a:r>
              <a:rPr lang="en-US" sz="1400" dirty="0" smtClean="0">
                <a:hlinkClick r:id="rId3"/>
              </a:rPr>
              <a:t>GreenButtonCDMWorkshop: Slide </a:t>
            </a:r>
            <a:r>
              <a:rPr lang="en-US" sz="1400" dirty="0" smtClean="0">
                <a:hlinkClick r:id="rId3"/>
              </a:rPr>
              <a:t>21 </a:t>
            </a:r>
            <a:endParaRPr lang="en-US" sz="1400" dirty="0"/>
          </a:p>
        </p:txBody>
      </p:sp>
      <p:sp>
        <p:nvSpPr>
          <p:cNvPr id="20" name="TextBox 19"/>
          <p:cNvSpPr txBox="1"/>
          <p:nvPr/>
        </p:nvSpPr>
        <p:spPr>
          <a:xfrm>
            <a:off x="3657600" y="5791200"/>
            <a:ext cx="5267888" cy="584776"/>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600" dirty="0" smtClean="0"/>
              <a:t>Authorization: Bearer {</a:t>
            </a:r>
            <a:r>
              <a:rPr lang="en-US" sz="1600" dirty="0" err="1" smtClean="0"/>
              <a:t>client_access_token</a:t>
            </a:r>
            <a:r>
              <a:rPr lang="en-US" sz="1600" dirty="0" smtClean="0"/>
              <a:t> | {</a:t>
            </a:r>
            <a:r>
              <a:rPr lang="en-US" sz="1600" dirty="0" err="1" smtClean="0"/>
              <a:t>access_token</a:t>
            </a:r>
            <a:r>
              <a:rPr lang="en-US" sz="1600" dirty="0" smtClean="0"/>
              <a:t>}]</a:t>
            </a:r>
          </a:p>
          <a:p>
            <a:r>
              <a:rPr lang="en-US" sz="1600" dirty="0" smtClean="0">
                <a:hlinkClick r:id="rId4"/>
              </a:rPr>
              <a:t>Ref: </a:t>
            </a:r>
            <a:r>
              <a:rPr lang="en-US" sz="1600" dirty="0" err="1" smtClean="0">
                <a:hlinkClick r:id="rId4"/>
              </a:rPr>
              <a:t>GreenButtonAuthorization.docx</a:t>
            </a:r>
            <a:r>
              <a:rPr lang="en-US" sz="1600" dirty="0" smtClean="0">
                <a:hlinkClick r:id="rId4"/>
              </a:rPr>
              <a:t>: Appendix B</a:t>
            </a:r>
            <a:endParaRPr lang="en-US" sz="1600" dirty="0"/>
          </a:p>
        </p:txBody>
      </p:sp>
    </p:spTree>
    <p:extLst>
      <p:ext uri="{BB962C8B-B14F-4D97-AF65-F5344CB8AC3E}">
        <p14:creationId xmlns:p14="http://schemas.microsoft.com/office/powerpoint/2010/main" val="2504266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Deferred Response when DC does not have data ready</a:t>
            </a:r>
            <a:endParaRPr lang="en-US" dirty="0"/>
          </a:p>
        </p:txBody>
      </p:sp>
      <p:grpSp>
        <p:nvGrpSpPr>
          <p:cNvPr id="3" name="Group 2"/>
          <p:cNvGrpSpPr/>
          <p:nvPr/>
        </p:nvGrpSpPr>
        <p:grpSpPr>
          <a:xfrm>
            <a:off x="1524000" y="1524000"/>
            <a:ext cx="914400" cy="3200400"/>
            <a:chOff x="1905000" y="1676400"/>
            <a:chExt cx="533400" cy="1295400"/>
          </a:xfrm>
        </p:grpSpPr>
        <p:sp>
          <p:nvSpPr>
            <p:cNvPr id="4" name="Rectangle 3"/>
            <p:cNvSpPr/>
            <p:nvPr/>
          </p:nvSpPr>
          <p:spPr>
            <a:xfrm>
              <a:off x="1905000" y="1676400"/>
              <a:ext cx="533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DC</a:t>
              </a:r>
              <a:endParaRPr lang="en-US" dirty="0"/>
            </a:p>
          </p:txBody>
        </p:sp>
        <p:cxnSp>
          <p:nvCxnSpPr>
            <p:cNvPr id="5" name="Straight Connector 4"/>
            <p:cNvCxnSpPr>
              <a:stCxn id="4" idx="2"/>
            </p:cNvCxnSpPr>
            <p:nvPr/>
          </p:nvCxnSpPr>
          <p:spPr>
            <a:xfrm>
              <a:off x="2171700" y="1905000"/>
              <a:ext cx="0" cy="106680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6" name="Group 5"/>
          <p:cNvGrpSpPr/>
          <p:nvPr/>
        </p:nvGrpSpPr>
        <p:grpSpPr>
          <a:xfrm>
            <a:off x="6781800" y="1447800"/>
            <a:ext cx="914400" cy="3276600"/>
            <a:chOff x="1905000" y="1676400"/>
            <a:chExt cx="533400" cy="1911350"/>
          </a:xfrm>
        </p:grpSpPr>
        <p:sp>
          <p:nvSpPr>
            <p:cNvPr id="7" name="Rectangle 6"/>
            <p:cNvSpPr/>
            <p:nvPr/>
          </p:nvSpPr>
          <p:spPr>
            <a:xfrm>
              <a:off x="1905000" y="1676400"/>
              <a:ext cx="533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TP</a:t>
              </a:r>
              <a:endParaRPr lang="en-US" dirty="0"/>
            </a:p>
          </p:txBody>
        </p:sp>
        <p:cxnSp>
          <p:nvCxnSpPr>
            <p:cNvPr id="8" name="Straight Connector 7"/>
            <p:cNvCxnSpPr>
              <a:stCxn id="7" idx="2"/>
            </p:cNvCxnSpPr>
            <p:nvPr/>
          </p:nvCxnSpPr>
          <p:spPr>
            <a:xfrm>
              <a:off x="2171700" y="1905000"/>
              <a:ext cx="0" cy="1682750"/>
            </a:xfrm>
            <a:prstGeom prst="line">
              <a:avLst/>
            </a:prstGeom>
          </p:spPr>
          <p:style>
            <a:lnRef idx="3">
              <a:schemeClr val="accent1"/>
            </a:lnRef>
            <a:fillRef idx="0">
              <a:schemeClr val="accent1"/>
            </a:fillRef>
            <a:effectRef idx="2">
              <a:schemeClr val="accent1"/>
            </a:effectRef>
            <a:fontRef idx="minor">
              <a:schemeClr val="tx1"/>
            </a:fontRef>
          </p:style>
        </p:cxnSp>
      </p:grpSp>
      <p:cxnSp>
        <p:nvCxnSpPr>
          <p:cNvPr id="9" name="Straight Arrow Connector 8"/>
          <p:cNvCxnSpPr/>
          <p:nvPr/>
        </p:nvCxnSpPr>
        <p:spPr>
          <a:xfrm>
            <a:off x="1981200" y="3512403"/>
            <a:ext cx="52578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2667000" y="2750403"/>
            <a:ext cx="3329116" cy="830997"/>
          </a:xfrm>
          <a:prstGeom prst="rect">
            <a:avLst/>
          </a:prstGeom>
          <a:noFill/>
        </p:spPr>
        <p:txBody>
          <a:bodyPr wrap="none" rtlCol="0">
            <a:spAutoFit/>
          </a:bodyPr>
          <a:lstStyle/>
          <a:p>
            <a:r>
              <a:rPr lang="en-US" sz="1200" dirty="0" smtClean="0"/>
              <a:t>Request:</a:t>
            </a:r>
          </a:p>
          <a:p>
            <a:r>
              <a:rPr lang="en-US" sz="1200" dirty="0" smtClean="0"/>
              <a:t>HTTP POST</a:t>
            </a:r>
          </a:p>
          <a:p>
            <a:r>
              <a:rPr lang="en-US" sz="1200" dirty="0"/>
              <a:t>https</a:t>
            </a:r>
            <a:r>
              <a:rPr lang="en-US" sz="1200" dirty="0" smtClean="0"/>
              <a:t>://localhost/ThirdParty/espi/1_1/Notification</a:t>
            </a:r>
          </a:p>
          <a:p>
            <a:r>
              <a:rPr lang="en-US" sz="1200" dirty="0" smtClean="0"/>
              <a:t>Content-type: application/xml</a:t>
            </a:r>
            <a:endParaRPr lang="en-US" sz="1200" dirty="0"/>
          </a:p>
        </p:txBody>
      </p:sp>
      <p:sp>
        <p:nvSpPr>
          <p:cNvPr id="12" name="Rectangle 11"/>
          <p:cNvSpPr/>
          <p:nvPr/>
        </p:nvSpPr>
        <p:spPr>
          <a:xfrm>
            <a:off x="381000" y="4975050"/>
            <a:ext cx="8077200" cy="1501950"/>
          </a:xfrm>
          <a:prstGeom prst="rect">
            <a:avLst/>
          </a:prstGeom>
        </p:spPr>
        <p:txBody>
          <a:bodyPr wrap="square">
            <a:spAutoFit/>
          </a:bodyPr>
          <a:lstStyle/>
          <a:p>
            <a:pPr marL="285750" marR="0" lvl="0" indent="-285750">
              <a:lnSpc>
                <a:spcPct val="115000"/>
              </a:lnSpc>
              <a:spcBef>
                <a:spcPts val="0"/>
              </a:spcBef>
              <a:spcAft>
                <a:spcPts val="0"/>
              </a:spcAft>
              <a:buFont typeface="Arial" panose="020B0604020202020204" pitchFamily="34" charset="0"/>
              <a:buChar char="•"/>
            </a:pPr>
            <a:r>
              <a:rPr lang="en-US" sz="1600" dirty="0" smtClean="0">
                <a:ea typeface="Calibri"/>
                <a:cs typeface="Times New Roman"/>
              </a:rPr>
              <a:t>ThirdParty makes asynchronous request</a:t>
            </a:r>
            <a:endParaRPr lang="en-US" sz="1600" dirty="0">
              <a:ea typeface="Calibri"/>
              <a:cs typeface="Times New Roman"/>
            </a:endParaRPr>
          </a:p>
          <a:p>
            <a:pPr marL="285750" indent="-285750">
              <a:lnSpc>
                <a:spcPct val="115000"/>
              </a:lnSpc>
              <a:buFont typeface="Arial" panose="020B0604020202020204" pitchFamily="34" charset="0"/>
              <a:buChar char="•"/>
            </a:pPr>
            <a:r>
              <a:rPr lang="en-US" sz="1600" dirty="0" err="1">
                <a:ea typeface="Calibri"/>
                <a:cs typeface="Times New Roman"/>
              </a:rPr>
              <a:t>DataCustodian</a:t>
            </a:r>
            <a:r>
              <a:rPr lang="en-US" sz="1600" dirty="0">
                <a:ea typeface="Calibri"/>
                <a:cs typeface="Times New Roman"/>
              </a:rPr>
              <a:t> does not have the data ready – returns HTTP 202</a:t>
            </a:r>
          </a:p>
          <a:p>
            <a:pPr marL="285750" indent="-285750">
              <a:lnSpc>
                <a:spcPct val="115000"/>
              </a:lnSpc>
              <a:buFont typeface="Arial" panose="020B0604020202020204" pitchFamily="34" charset="0"/>
              <a:buChar char="•"/>
            </a:pPr>
            <a:r>
              <a:rPr lang="en-US" sz="1600" dirty="0">
                <a:ea typeface="Calibri"/>
                <a:cs typeface="Times New Roman"/>
              </a:rPr>
              <a:t>Some time later (when ready no guarantees or time limit) </a:t>
            </a:r>
            <a:r>
              <a:rPr lang="en-US" sz="1600" dirty="0" err="1">
                <a:ea typeface="Calibri"/>
                <a:cs typeface="Times New Roman"/>
              </a:rPr>
              <a:t>DataCustodian</a:t>
            </a:r>
            <a:r>
              <a:rPr lang="en-US" sz="1600" dirty="0">
                <a:ea typeface="Calibri"/>
                <a:cs typeface="Times New Roman"/>
              </a:rPr>
              <a:t> sends Notification with original URL in </a:t>
            </a:r>
            <a:r>
              <a:rPr lang="en-US" sz="1600" dirty="0" err="1">
                <a:ea typeface="Calibri"/>
                <a:cs typeface="Times New Roman"/>
              </a:rPr>
              <a:t>BatchList</a:t>
            </a:r>
            <a:endParaRPr lang="en-US" sz="1600" dirty="0">
              <a:ea typeface="Calibri"/>
              <a:cs typeface="Times New Roman"/>
            </a:endParaRPr>
          </a:p>
          <a:p>
            <a:pPr marL="285750" indent="-285750">
              <a:lnSpc>
                <a:spcPct val="115000"/>
              </a:lnSpc>
              <a:buFont typeface="Arial" panose="020B0604020202020204" pitchFamily="34" charset="0"/>
              <a:buChar char="•"/>
            </a:pPr>
            <a:r>
              <a:rPr lang="en-US" sz="1600" dirty="0" err="1">
                <a:ea typeface="Calibri"/>
                <a:cs typeface="Times New Roman"/>
              </a:rPr>
              <a:t>DataCustodian</a:t>
            </a:r>
            <a:r>
              <a:rPr lang="en-US" sz="1600" dirty="0">
                <a:ea typeface="Calibri"/>
                <a:cs typeface="Times New Roman"/>
              </a:rPr>
              <a:t> provides the result</a:t>
            </a:r>
          </a:p>
        </p:txBody>
      </p:sp>
      <p:cxnSp>
        <p:nvCxnSpPr>
          <p:cNvPr id="15" name="Straight Arrow Connector 14"/>
          <p:cNvCxnSpPr/>
          <p:nvPr/>
        </p:nvCxnSpPr>
        <p:spPr>
          <a:xfrm flipH="1">
            <a:off x="1981200" y="2362200"/>
            <a:ext cx="52578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TextBox 15"/>
          <p:cNvSpPr txBox="1"/>
          <p:nvPr/>
        </p:nvSpPr>
        <p:spPr>
          <a:xfrm>
            <a:off x="2590800" y="1531203"/>
            <a:ext cx="3771738" cy="830997"/>
          </a:xfrm>
          <a:prstGeom prst="rect">
            <a:avLst/>
          </a:prstGeom>
          <a:noFill/>
        </p:spPr>
        <p:txBody>
          <a:bodyPr wrap="none" rtlCol="0">
            <a:spAutoFit/>
          </a:bodyPr>
          <a:lstStyle/>
          <a:p>
            <a:r>
              <a:rPr lang="en-US" sz="1200" dirty="0" smtClean="0"/>
              <a:t>Request:</a:t>
            </a:r>
          </a:p>
          <a:p>
            <a:r>
              <a:rPr lang="en-US" sz="1200" dirty="0" smtClean="0"/>
              <a:t>HTTP GET</a:t>
            </a:r>
          </a:p>
          <a:p>
            <a:r>
              <a:rPr lang="en-US" sz="1200" dirty="0"/>
              <a:t>https</a:t>
            </a:r>
            <a:r>
              <a:rPr lang="en-US" sz="1200" dirty="0" smtClean="0"/>
              <a:t>://localhost/DataCustodian/espi/1_1/Subscription/1</a:t>
            </a:r>
          </a:p>
          <a:p>
            <a:r>
              <a:rPr lang="en-US" sz="1200" dirty="0" smtClean="0"/>
              <a:t>Content-type: application/xml</a:t>
            </a:r>
            <a:endParaRPr lang="en-US" sz="1200" dirty="0"/>
          </a:p>
        </p:txBody>
      </p:sp>
      <p:sp>
        <p:nvSpPr>
          <p:cNvPr id="17" name="TextBox 16"/>
          <p:cNvSpPr txBox="1"/>
          <p:nvPr/>
        </p:nvSpPr>
        <p:spPr>
          <a:xfrm>
            <a:off x="2667000" y="2362200"/>
            <a:ext cx="1272336" cy="276999"/>
          </a:xfrm>
          <a:prstGeom prst="rect">
            <a:avLst/>
          </a:prstGeom>
          <a:noFill/>
        </p:spPr>
        <p:txBody>
          <a:bodyPr wrap="none" rtlCol="0">
            <a:spAutoFit/>
          </a:bodyPr>
          <a:lstStyle/>
          <a:p>
            <a:r>
              <a:rPr lang="en-US" sz="1200" dirty="0" smtClean="0"/>
              <a:t>HTTP returns 202</a:t>
            </a:r>
            <a:endParaRPr lang="en-US" sz="1200" dirty="0"/>
          </a:p>
        </p:txBody>
      </p:sp>
      <p:grpSp>
        <p:nvGrpSpPr>
          <p:cNvPr id="21" name="Group 20"/>
          <p:cNvGrpSpPr/>
          <p:nvPr/>
        </p:nvGrpSpPr>
        <p:grpSpPr>
          <a:xfrm>
            <a:off x="3112668" y="2639199"/>
            <a:ext cx="381000" cy="76200"/>
            <a:chOff x="7696200" y="2286000"/>
            <a:chExt cx="381000" cy="76200"/>
          </a:xfrm>
        </p:grpSpPr>
        <p:sp>
          <p:nvSpPr>
            <p:cNvPr id="18" name="Oval 17"/>
            <p:cNvSpPr/>
            <p:nvPr/>
          </p:nvSpPr>
          <p:spPr>
            <a:xfrm>
              <a:off x="7696200" y="2286000"/>
              <a:ext cx="76200" cy="7620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7848600" y="2286000"/>
              <a:ext cx="76200" cy="7620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8001000" y="2286000"/>
              <a:ext cx="76200" cy="7620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4" name="Straight Arrow Connector 23"/>
          <p:cNvCxnSpPr/>
          <p:nvPr/>
        </p:nvCxnSpPr>
        <p:spPr>
          <a:xfrm flipH="1">
            <a:off x="1981200" y="4412397"/>
            <a:ext cx="52578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5" name="TextBox 24"/>
          <p:cNvSpPr txBox="1"/>
          <p:nvPr/>
        </p:nvSpPr>
        <p:spPr>
          <a:xfrm>
            <a:off x="2552700" y="3581400"/>
            <a:ext cx="3771738" cy="830997"/>
          </a:xfrm>
          <a:prstGeom prst="rect">
            <a:avLst/>
          </a:prstGeom>
          <a:noFill/>
        </p:spPr>
        <p:txBody>
          <a:bodyPr wrap="none" rtlCol="0">
            <a:spAutoFit/>
          </a:bodyPr>
          <a:lstStyle/>
          <a:p>
            <a:r>
              <a:rPr lang="en-US" sz="1200" dirty="0" smtClean="0"/>
              <a:t>Request:</a:t>
            </a:r>
          </a:p>
          <a:p>
            <a:r>
              <a:rPr lang="en-US" sz="1200" dirty="0" smtClean="0"/>
              <a:t>HTTP GET</a:t>
            </a:r>
          </a:p>
          <a:p>
            <a:r>
              <a:rPr lang="en-US" sz="1200" dirty="0"/>
              <a:t>https</a:t>
            </a:r>
            <a:r>
              <a:rPr lang="en-US" sz="1200" dirty="0" smtClean="0"/>
              <a:t>://localhost/DataCustodian/espi/1_1/Subscription/1</a:t>
            </a:r>
          </a:p>
          <a:p>
            <a:r>
              <a:rPr lang="en-US" sz="1200" dirty="0" smtClean="0"/>
              <a:t>Content-type: application/xml</a:t>
            </a:r>
            <a:endParaRPr lang="en-US" sz="1200" dirty="0"/>
          </a:p>
        </p:txBody>
      </p:sp>
      <p:sp>
        <p:nvSpPr>
          <p:cNvPr id="26" name="TextBox 25"/>
          <p:cNvSpPr txBox="1"/>
          <p:nvPr/>
        </p:nvSpPr>
        <p:spPr>
          <a:xfrm>
            <a:off x="2590800" y="4447401"/>
            <a:ext cx="1866986" cy="276999"/>
          </a:xfrm>
          <a:prstGeom prst="rect">
            <a:avLst/>
          </a:prstGeom>
          <a:noFill/>
        </p:spPr>
        <p:txBody>
          <a:bodyPr wrap="none" rtlCol="0">
            <a:spAutoFit/>
          </a:bodyPr>
          <a:lstStyle/>
          <a:p>
            <a:r>
              <a:rPr lang="en-US" sz="1200" dirty="0" smtClean="0"/>
              <a:t>HTTP returns 200 and Data</a:t>
            </a:r>
            <a:endParaRPr lang="en-US" sz="1200" dirty="0"/>
          </a:p>
        </p:txBody>
      </p:sp>
      <p:sp>
        <p:nvSpPr>
          <p:cNvPr id="22" name="TextBox 21"/>
          <p:cNvSpPr txBox="1"/>
          <p:nvPr/>
        </p:nvSpPr>
        <p:spPr>
          <a:xfrm>
            <a:off x="4800600" y="6172200"/>
            <a:ext cx="4419600" cy="307777"/>
          </a:xfrm>
          <a:prstGeom prst="rect">
            <a:avLst/>
          </a:prstGeom>
          <a:noFill/>
        </p:spPr>
        <p:txBody>
          <a:bodyPr wrap="square" rtlCol="0">
            <a:spAutoFit/>
          </a:bodyPr>
          <a:lstStyle/>
          <a:p>
            <a:r>
              <a:rPr lang="en-US" sz="1400" dirty="0">
                <a:hlinkClick r:id="rId2"/>
              </a:rPr>
              <a:t>Ref: </a:t>
            </a:r>
            <a:r>
              <a:rPr lang="en-US" sz="1400" dirty="0" smtClean="0">
                <a:hlinkClick r:id="rId2"/>
              </a:rPr>
              <a:t>GreenButtonCDMWorkshop: Slide </a:t>
            </a:r>
            <a:r>
              <a:rPr lang="en-US" sz="1400" dirty="0" smtClean="0">
                <a:hlinkClick r:id="rId2"/>
              </a:rPr>
              <a:t>17</a:t>
            </a:r>
            <a:endParaRPr lang="en-US" sz="1400" dirty="0"/>
          </a:p>
        </p:txBody>
      </p:sp>
      <p:sp>
        <p:nvSpPr>
          <p:cNvPr id="23" name="TextBox 22"/>
          <p:cNvSpPr txBox="1"/>
          <p:nvPr/>
        </p:nvSpPr>
        <p:spPr>
          <a:xfrm>
            <a:off x="4511514" y="4724400"/>
            <a:ext cx="4632486" cy="523220"/>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400" dirty="0" smtClean="0"/>
              <a:t>Authorization: Bearer {</a:t>
            </a:r>
            <a:r>
              <a:rPr lang="en-US" sz="1400" dirty="0" err="1" smtClean="0"/>
              <a:t>client_access_token</a:t>
            </a:r>
            <a:r>
              <a:rPr lang="en-US" sz="1400" dirty="0" smtClean="0"/>
              <a:t> | {</a:t>
            </a:r>
            <a:r>
              <a:rPr lang="en-US" sz="1400" dirty="0" err="1" smtClean="0"/>
              <a:t>access_token</a:t>
            </a:r>
            <a:r>
              <a:rPr lang="en-US" sz="1400" dirty="0" smtClean="0"/>
              <a:t>}]</a:t>
            </a:r>
          </a:p>
          <a:p>
            <a:r>
              <a:rPr lang="en-US" sz="1400" dirty="0" smtClean="0">
                <a:hlinkClick r:id="rId3"/>
              </a:rPr>
              <a:t>Ref: </a:t>
            </a:r>
            <a:r>
              <a:rPr lang="en-US" sz="1400" dirty="0" err="1" smtClean="0">
                <a:hlinkClick r:id="rId3"/>
              </a:rPr>
              <a:t>GreenButtonAuthorization.docx</a:t>
            </a:r>
            <a:r>
              <a:rPr lang="en-US" sz="1400" dirty="0" smtClean="0">
                <a:hlinkClick r:id="rId3"/>
              </a:rPr>
              <a:t>: Appendix B</a:t>
            </a:r>
            <a:endParaRPr lang="en-US" sz="1400" dirty="0"/>
          </a:p>
        </p:txBody>
      </p:sp>
    </p:spTree>
    <p:extLst>
      <p:ext uri="{BB962C8B-B14F-4D97-AF65-F5344CB8AC3E}">
        <p14:creationId xmlns:p14="http://schemas.microsoft.com/office/powerpoint/2010/main" val="633557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SFTP Data Transfer</a:t>
            </a:r>
            <a:endParaRPr lang="en-US" dirty="0"/>
          </a:p>
        </p:txBody>
      </p:sp>
      <p:pic>
        <p:nvPicPr>
          <p:cNvPr id="3" name="Picture 2"/>
          <p:cNvPicPr/>
          <p:nvPr/>
        </p:nvPicPr>
        <p:blipFill>
          <a:blip r:embed="rId2"/>
          <a:stretch>
            <a:fillRect/>
          </a:stretch>
        </p:blipFill>
        <p:spPr>
          <a:xfrm>
            <a:off x="468668" y="1447800"/>
            <a:ext cx="8218132" cy="3820795"/>
          </a:xfrm>
          <a:prstGeom prst="rect">
            <a:avLst/>
          </a:prstGeom>
        </p:spPr>
      </p:pic>
      <p:sp>
        <p:nvSpPr>
          <p:cNvPr id="5" name="Rectangle 4"/>
          <p:cNvSpPr/>
          <p:nvPr/>
        </p:nvSpPr>
        <p:spPr>
          <a:xfrm>
            <a:off x="152400" y="5257800"/>
            <a:ext cx="8686800" cy="1138773"/>
          </a:xfrm>
          <a:prstGeom prst="rect">
            <a:avLst/>
          </a:prstGeom>
        </p:spPr>
        <p:txBody>
          <a:bodyPr wrap="square">
            <a:spAutoFit/>
          </a:bodyPr>
          <a:lstStyle/>
          <a:p>
            <a:pPr marL="342900" marR="0" lvl="0" indent="-342900">
              <a:spcBef>
                <a:spcPts val="1200"/>
              </a:spcBef>
              <a:spcAft>
                <a:spcPts val="0"/>
              </a:spcAft>
              <a:buFont typeface="Symbol"/>
              <a:buChar char=""/>
            </a:pPr>
            <a:r>
              <a:rPr lang="en-US" sz="1600" dirty="0">
                <a:ea typeface="Calibri"/>
                <a:cs typeface="Times New Roman"/>
              </a:rPr>
              <a:t>When data is ready, data custodian will notify third party with Multiple URLS (1)</a:t>
            </a:r>
          </a:p>
          <a:p>
            <a:pPr marL="342900" marR="0" lvl="0" indent="-342900">
              <a:spcBef>
                <a:spcPts val="1200"/>
              </a:spcBef>
              <a:spcAft>
                <a:spcPts val="0"/>
              </a:spcAft>
              <a:buFont typeface="Symbol"/>
              <a:buChar char=""/>
            </a:pPr>
            <a:r>
              <a:rPr lang="en-US" sz="1600" dirty="0">
                <a:ea typeface="Calibri"/>
                <a:cs typeface="Times New Roman"/>
              </a:rPr>
              <a:t>Third party will make call (</a:t>
            </a:r>
            <a:r>
              <a:rPr lang="en-US" sz="1600" dirty="0" err="1">
                <a:ea typeface="Calibri"/>
                <a:cs typeface="Times New Roman"/>
              </a:rPr>
              <a:t>sFTP</a:t>
            </a:r>
            <a:r>
              <a:rPr lang="en-US" sz="1600" dirty="0">
                <a:ea typeface="Calibri"/>
                <a:cs typeface="Times New Roman"/>
              </a:rPr>
              <a:t>) based on the URL(s) provided</a:t>
            </a:r>
          </a:p>
          <a:p>
            <a:pPr marL="342900" marR="0" lvl="0" indent="-342900">
              <a:spcBef>
                <a:spcPts val="1200"/>
              </a:spcBef>
              <a:spcAft>
                <a:spcPts val="1000"/>
              </a:spcAft>
              <a:buFont typeface="Symbol"/>
              <a:buChar char=""/>
            </a:pPr>
            <a:r>
              <a:rPr lang="en-US" sz="1600" dirty="0">
                <a:ea typeface="Calibri"/>
                <a:cs typeface="Times New Roman"/>
              </a:rPr>
              <a:t>Data custodian will respond with the data as part of response to </a:t>
            </a:r>
            <a:r>
              <a:rPr lang="en-US" sz="1600" dirty="0" err="1">
                <a:ea typeface="Calibri"/>
                <a:cs typeface="Times New Roman"/>
              </a:rPr>
              <a:t>sFTP</a:t>
            </a:r>
            <a:r>
              <a:rPr lang="en-US" sz="1600" dirty="0">
                <a:ea typeface="Calibri"/>
                <a:cs typeface="Times New Roman"/>
              </a:rPr>
              <a:t> get call</a:t>
            </a:r>
          </a:p>
        </p:txBody>
      </p:sp>
      <p:sp>
        <p:nvSpPr>
          <p:cNvPr id="6" name="TextBox 5"/>
          <p:cNvSpPr txBox="1"/>
          <p:nvPr/>
        </p:nvSpPr>
        <p:spPr>
          <a:xfrm>
            <a:off x="4953000" y="6321623"/>
            <a:ext cx="4419600" cy="307777"/>
          </a:xfrm>
          <a:prstGeom prst="rect">
            <a:avLst/>
          </a:prstGeom>
          <a:noFill/>
        </p:spPr>
        <p:txBody>
          <a:bodyPr wrap="square" rtlCol="0">
            <a:spAutoFit/>
          </a:bodyPr>
          <a:lstStyle/>
          <a:p>
            <a:r>
              <a:rPr lang="en-US" sz="1400" dirty="0">
                <a:hlinkClick r:id="rId3"/>
              </a:rPr>
              <a:t>Ref: </a:t>
            </a:r>
            <a:r>
              <a:rPr lang="en-US" sz="1400" dirty="0" smtClean="0">
                <a:hlinkClick r:id="rId3"/>
              </a:rPr>
              <a:t>GreenButtonCDMWorkshop: Slide </a:t>
            </a:r>
            <a:r>
              <a:rPr lang="en-US" sz="1400" dirty="0" smtClean="0">
                <a:hlinkClick r:id="rId3"/>
              </a:rPr>
              <a:t>18</a:t>
            </a:r>
            <a:endParaRPr lang="en-US" sz="1400" dirty="0"/>
          </a:p>
        </p:txBody>
      </p:sp>
      <p:sp>
        <p:nvSpPr>
          <p:cNvPr id="4" name="TextBox 3"/>
          <p:cNvSpPr txBox="1"/>
          <p:nvPr/>
        </p:nvSpPr>
        <p:spPr>
          <a:xfrm>
            <a:off x="5715000" y="4876800"/>
            <a:ext cx="3159839" cy="400110"/>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2000" dirty="0" smtClean="0"/>
              <a:t>Certificate Based Transfer</a:t>
            </a:r>
            <a:endParaRPr lang="en-US" sz="2000" dirty="0"/>
          </a:p>
        </p:txBody>
      </p:sp>
    </p:spTree>
    <p:extLst>
      <p:ext uri="{BB962C8B-B14F-4D97-AF65-F5344CB8AC3E}">
        <p14:creationId xmlns:p14="http://schemas.microsoft.com/office/powerpoint/2010/main" val="1329378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Status</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4</a:t>
            </a:fld>
            <a:endParaRPr lang="en-US"/>
          </a:p>
        </p:txBody>
      </p:sp>
      <p:sp>
        <p:nvSpPr>
          <p:cNvPr id="4" name="TextBox 3"/>
          <p:cNvSpPr txBox="1"/>
          <p:nvPr/>
        </p:nvSpPr>
        <p:spPr>
          <a:xfrm>
            <a:off x="838200" y="1219200"/>
            <a:ext cx="5917004" cy="5447646"/>
          </a:xfrm>
          <a:prstGeom prst="rect">
            <a:avLst/>
          </a:prstGeom>
          <a:noFill/>
        </p:spPr>
        <p:txBody>
          <a:bodyPr wrap="none" rtlCol="0">
            <a:spAutoFit/>
          </a:bodyPr>
          <a:lstStyle/>
          <a:p>
            <a:pPr marL="342900" indent="-342900">
              <a:spcBef>
                <a:spcPts val="0"/>
              </a:spcBef>
              <a:buFont typeface="Arial"/>
              <a:buChar char="•"/>
            </a:pPr>
            <a:r>
              <a:rPr lang="en-US" sz="1800" dirty="0" smtClean="0"/>
              <a:t>Green Button XML representation is stable. </a:t>
            </a:r>
            <a:br>
              <a:rPr lang="en-US" sz="1800" dirty="0" smtClean="0"/>
            </a:br>
            <a:r>
              <a:rPr lang="en-US" sz="1800" dirty="0" smtClean="0"/>
              <a:t>Review it at:  </a:t>
            </a:r>
            <a:r>
              <a:rPr lang="en-US" sz="1800" dirty="0" smtClean="0">
                <a:hlinkClick r:id="rId2"/>
              </a:rPr>
              <a:t>Ref</a:t>
            </a:r>
            <a:r>
              <a:rPr lang="en-US" sz="1800" dirty="0">
                <a:hlinkClick r:id="rId2"/>
              </a:rPr>
              <a:t>: espiDerived.xsd</a:t>
            </a:r>
            <a:endParaRPr lang="en-US" sz="1800" dirty="0"/>
          </a:p>
          <a:p>
            <a:pPr>
              <a:spcBef>
                <a:spcPts val="0"/>
              </a:spcBef>
            </a:pPr>
            <a:endParaRPr lang="en-US" sz="1800" dirty="0" smtClean="0"/>
          </a:p>
          <a:p>
            <a:pPr marL="342900" indent="-342900">
              <a:spcBef>
                <a:spcPts val="0"/>
              </a:spcBef>
              <a:buFont typeface="Arial"/>
              <a:buChar char="•"/>
            </a:pPr>
            <a:r>
              <a:rPr lang="en-US" sz="1800" dirty="0" smtClean="0"/>
              <a:t>Download My Data Testing and Certification is ready.</a:t>
            </a:r>
          </a:p>
          <a:p>
            <a:pPr marL="800100" lvl="1" indent="-342900">
              <a:spcBef>
                <a:spcPts val="0"/>
              </a:spcBef>
              <a:buFont typeface="Arial"/>
              <a:buChar char="•"/>
            </a:pPr>
            <a:r>
              <a:rPr lang="en-US" sz="1800" dirty="0" smtClean="0">
                <a:hlinkClick r:id="rId3"/>
              </a:rPr>
              <a:t>Validate </a:t>
            </a:r>
            <a:r>
              <a:rPr lang="en-US" sz="1800" dirty="0">
                <a:hlinkClick r:id="rId3"/>
              </a:rPr>
              <a:t>your </a:t>
            </a:r>
            <a:r>
              <a:rPr lang="en-US" sz="1800" dirty="0" smtClean="0">
                <a:hlinkClick r:id="rId3"/>
              </a:rPr>
              <a:t>XML Data</a:t>
            </a:r>
            <a:endParaRPr lang="en-US" sz="1800" dirty="0" smtClean="0"/>
          </a:p>
          <a:p>
            <a:pPr marL="800100" lvl="1" indent="-342900">
              <a:spcBef>
                <a:spcPts val="0"/>
              </a:spcBef>
              <a:buFont typeface="Arial"/>
              <a:buChar char="•"/>
            </a:pPr>
            <a:r>
              <a:rPr lang="en-US" sz="1800" dirty="0" smtClean="0">
                <a:hlinkClick r:id="rId4"/>
              </a:rPr>
              <a:t>Review the DMD Test </a:t>
            </a:r>
            <a:r>
              <a:rPr lang="en-US" sz="1800" dirty="0" smtClean="0">
                <a:hlinkClick r:id="rId4"/>
              </a:rPr>
              <a:t>Plan</a:t>
            </a:r>
            <a:endParaRPr lang="en-US" sz="1800" dirty="0" smtClean="0"/>
          </a:p>
          <a:p>
            <a:pPr marL="800100" lvl="1" indent="-342900">
              <a:spcBef>
                <a:spcPts val="0"/>
              </a:spcBef>
              <a:buFont typeface="Arial"/>
              <a:buChar char="•"/>
            </a:pPr>
            <a:endParaRPr lang="en-US" sz="1800" dirty="0" smtClean="0"/>
          </a:p>
          <a:p>
            <a:pPr marL="342900" indent="-342900">
              <a:spcBef>
                <a:spcPts val="0"/>
              </a:spcBef>
              <a:buFont typeface="Arial"/>
              <a:buChar char="•"/>
            </a:pPr>
            <a:r>
              <a:rPr lang="en-US" sz="1800" dirty="0" smtClean="0"/>
              <a:t>Connect My Data implementations are underway.</a:t>
            </a:r>
            <a:br>
              <a:rPr lang="en-US" sz="1800" dirty="0" smtClean="0"/>
            </a:br>
            <a:r>
              <a:rPr lang="en-US" sz="1800" dirty="0" smtClean="0"/>
              <a:t>Implementation Agreements:</a:t>
            </a:r>
          </a:p>
          <a:p>
            <a:pPr marL="800100" lvl="1" indent="-342900">
              <a:spcBef>
                <a:spcPts val="0"/>
              </a:spcBef>
              <a:buFont typeface="Arial"/>
              <a:buChar char="•"/>
            </a:pPr>
            <a:r>
              <a:rPr lang="en-US" sz="1800" dirty="0" err="1" smtClean="0">
                <a:hlinkClick r:id="rId5"/>
              </a:rPr>
              <a:t>GreenButtonAuthorization.docx</a:t>
            </a:r>
            <a:endParaRPr lang="en-US" sz="1800" dirty="0" smtClean="0"/>
          </a:p>
          <a:p>
            <a:pPr marL="800100" lvl="1" indent="-342900">
              <a:spcBef>
                <a:spcPts val="0"/>
              </a:spcBef>
              <a:buFont typeface="Arial"/>
              <a:buChar char="•"/>
            </a:pPr>
            <a:r>
              <a:rPr lang="en-US" sz="1800" dirty="0" smtClean="0">
                <a:hlinkClick r:id="rId6"/>
              </a:rPr>
              <a:t>GreenButtonAtomLinks.docx</a:t>
            </a:r>
            <a:endParaRPr lang="en-US" sz="1800" dirty="0" smtClean="0"/>
          </a:p>
          <a:p>
            <a:pPr marL="800100" lvl="1" indent="-342900">
              <a:spcBef>
                <a:spcPts val="0"/>
              </a:spcBef>
              <a:buFont typeface="Arial"/>
              <a:buChar char="•"/>
            </a:pPr>
            <a:r>
              <a:rPr lang="en-US" sz="1800" dirty="0" smtClean="0">
                <a:hlinkClick r:id="rId2"/>
              </a:rPr>
              <a:t>espiDerived.xsd</a:t>
            </a:r>
            <a:endParaRPr lang="en-US" sz="1800" dirty="0" smtClean="0"/>
          </a:p>
          <a:p>
            <a:pPr marL="800100" lvl="1" indent="-342900">
              <a:spcBef>
                <a:spcPts val="0"/>
              </a:spcBef>
              <a:buFont typeface="Arial"/>
              <a:buChar char="•"/>
            </a:pPr>
            <a:endParaRPr lang="en-US" sz="1800" dirty="0" smtClean="0"/>
          </a:p>
          <a:p>
            <a:pPr marL="342900" indent="-342900">
              <a:spcBef>
                <a:spcPts val="0"/>
              </a:spcBef>
              <a:buFont typeface="Arial"/>
              <a:buChar char="•"/>
            </a:pPr>
            <a:r>
              <a:rPr lang="en-US" sz="1800" dirty="0" smtClean="0"/>
              <a:t>Green Button Sandbox</a:t>
            </a:r>
          </a:p>
          <a:p>
            <a:pPr marL="800100" lvl="1" indent="-342900">
              <a:spcBef>
                <a:spcPts val="0"/>
              </a:spcBef>
              <a:buFont typeface="Arial"/>
              <a:buChar char="•"/>
            </a:pPr>
            <a:r>
              <a:rPr lang="en-US" sz="1800" dirty="0" smtClean="0">
                <a:hlinkClick r:id="rId7"/>
              </a:rPr>
              <a:t>https://services.greenbuttondata.org</a:t>
            </a:r>
            <a:endParaRPr lang="en-US" sz="1800" dirty="0" smtClean="0"/>
          </a:p>
          <a:p>
            <a:pPr marL="800100" lvl="1" indent="-342900">
              <a:spcBef>
                <a:spcPts val="0"/>
              </a:spcBef>
              <a:buFont typeface="Arial"/>
              <a:buChar char="•"/>
            </a:pPr>
            <a:r>
              <a:rPr lang="en-US" sz="1800" dirty="0" smtClean="0">
                <a:hlinkClick r:id="rId8"/>
              </a:rPr>
              <a:t>Deploy your own sandbox</a:t>
            </a:r>
            <a:endParaRPr lang="en-US" sz="1800" dirty="0" smtClean="0"/>
          </a:p>
          <a:p>
            <a:pPr marL="800100" lvl="1" indent="-342900">
              <a:spcBef>
                <a:spcPts val="0"/>
              </a:spcBef>
              <a:buFont typeface="Arial"/>
              <a:buChar char="•"/>
            </a:pPr>
            <a:endParaRPr lang="en-US" dirty="0"/>
          </a:p>
          <a:p>
            <a:pPr marL="342900" indent="-342900">
              <a:spcBef>
                <a:spcPts val="0"/>
              </a:spcBef>
              <a:buFont typeface="Arial"/>
              <a:buChar char="•"/>
            </a:pPr>
            <a:r>
              <a:rPr lang="en-US" sz="1800" dirty="0" smtClean="0">
                <a:hlinkClick r:id="rId9"/>
              </a:rPr>
              <a:t>Open Data by Design Challenge</a:t>
            </a:r>
            <a:r>
              <a:rPr lang="en-US" sz="1800" dirty="0" smtClean="0"/>
              <a:t>  ($17,000 in Prizes)</a:t>
            </a:r>
          </a:p>
          <a:p>
            <a:pPr marL="342900" indent="-342900">
              <a:buFont typeface="Arial"/>
              <a:buChar char="•"/>
            </a:pPr>
            <a:endParaRPr lang="en-US" sz="1800" dirty="0" smtClean="0"/>
          </a:p>
        </p:txBody>
      </p:sp>
    </p:spTree>
    <p:extLst>
      <p:ext uri="{BB962C8B-B14F-4D97-AF65-F5344CB8AC3E}">
        <p14:creationId xmlns:p14="http://schemas.microsoft.com/office/powerpoint/2010/main" val="1686118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646" y="222444"/>
            <a:ext cx="7981229" cy="996756"/>
          </a:xfrm>
        </p:spPr>
        <p:txBody>
          <a:bodyPr/>
          <a:lstStyle/>
          <a:p>
            <a:r>
              <a:rPr lang="en-US" dirty="0" smtClean="0"/>
              <a:t>SFTP for Bulk Transfer</a:t>
            </a:r>
            <a:endParaRPr lang="en-US" dirty="0"/>
          </a:p>
        </p:txBody>
      </p:sp>
      <p:sp>
        <p:nvSpPr>
          <p:cNvPr id="3" name="Content Placeholder 2"/>
          <p:cNvSpPr>
            <a:spLocks noGrp="1"/>
          </p:cNvSpPr>
          <p:nvPr>
            <p:ph idx="1"/>
          </p:nvPr>
        </p:nvSpPr>
        <p:spPr>
          <a:xfrm>
            <a:off x="457200" y="1066800"/>
            <a:ext cx="8229600" cy="5059363"/>
          </a:xfrm>
        </p:spPr>
        <p:txBody>
          <a:bodyPr>
            <a:normAutofit fontScale="40000" lnSpcReduction="20000"/>
          </a:bodyPr>
          <a:lstStyle/>
          <a:p>
            <a:r>
              <a:rPr lang="en-US" sz="4300" dirty="0"/>
              <a:t>Pertinent to the SFTP discussion are the concepts that each Third Party has a defined relationship with the Data Custodian. </a:t>
            </a:r>
            <a:endParaRPr lang="en-US" sz="4300" dirty="0" smtClean="0"/>
          </a:p>
          <a:p>
            <a:pPr lvl="1"/>
            <a:r>
              <a:rPr lang="en-US" sz="3400" dirty="0" smtClean="0"/>
              <a:t>For </a:t>
            </a:r>
            <a:r>
              <a:rPr lang="en-US" sz="3400" dirty="0"/>
              <a:t>automated exchange of information about his relationship there is a special Authorization obtained in Use Case #</a:t>
            </a:r>
            <a:r>
              <a:rPr lang="en-US" sz="3400" dirty="0" smtClean="0"/>
              <a:t>1</a:t>
            </a:r>
          </a:p>
          <a:p>
            <a:pPr lvl="1"/>
            <a:r>
              <a:rPr lang="en-US" sz="3400" dirty="0" smtClean="0"/>
              <a:t>We </a:t>
            </a:r>
            <a:r>
              <a:rPr lang="en-US" sz="3400" dirty="0"/>
              <a:t>anticipate that when the Data Custodian has data available, it sends an asynchronous Notification to the Third Party. </a:t>
            </a:r>
            <a:endParaRPr lang="en-US" sz="3400" dirty="0" smtClean="0"/>
          </a:p>
          <a:p>
            <a:pPr lvl="1"/>
            <a:r>
              <a:rPr lang="en-US" sz="3400" dirty="0" smtClean="0"/>
              <a:t>This </a:t>
            </a:r>
            <a:r>
              <a:rPr lang="en-US" sz="3400" dirty="0"/>
              <a:t>Notification provides URIs of note that it is assumed the Third Party will want to retrieve. </a:t>
            </a:r>
          </a:p>
          <a:p>
            <a:r>
              <a:rPr lang="en-US" sz="4300" dirty="0" smtClean="0"/>
              <a:t>For </a:t>
            </a:r>
            <a:r>
              <a:rPr lang="en-US" sz="4300" dirty="0"/>
              <a:t>the purposes of Bulk transfer, this URI will be:</a:t>
            </a:r>
          </a:p>
          <a:p>
            <a:pPr lvl="1"/>
            <a:r>
              <a:rPr lang="en-US" sz="3400" u="sng" dirty="0" smtClean="0">
                <a:hlinkClick r:id="rId2"/>
              </a:rPr>
              <a:t>sftp</a:t>
            </a:r>
            <a:r>
              <a:rPr lang="en-US" sz="3400" u="sng" dirty="0">
                <a:hlinkClick r:id="rId2"/>
              </a:rPr>
              <a:t>://hostname:port/DataCustodian/espi/1_1/resource/Batch/Bulk/{bulkId}</a:t>
            </a:r>
            <a:r>
              <a:rPr lang="en-US" sz="3400" dirty="0"/>
              <a:t> </a:t>
            </a:r>
          </a:p>
          <a:p>
            <a:pPr lvl="1"/>
            <a:r>
              <a:rPr lang="en-US" sz="3400" dirty="0" smtClean="0"/>
              <a:t>where </a:t>
            </a:r>
            <a:r>
              <a:rPr lang="en-US" sz="3400" dirty="0"/>
              <a:t>{</a:t>
            </a:r>
            <a:r>
              <a:rPr lang="en-US" sz="3400" dirty="0" err="1"/>
              <a:t>bulkId</a:t>
            </a:r>
            <a:r>
              <a:rPr lang="en-US" sz="3400" dirty="0"/>
              <a:t>} is a unique identifier assigned by the Data Custodian and the balance of the URI is presented in the </a:t>
            </a:r>
            <a:r>
              <a:rPr lang="en-US" sz="3400" dirty="0" smtClean="0"/>
              <a:t>ApplicationInformation. The </a:t>
            </a:r>
            <a:r>
              <a:rPr lang="en-US" sz="3400" dirty="0"/>
              <a:t>Third Party would then retrieve the bulk data by using an SFTP client with that URI. </a:t>
            </a:r>
            <a:endParaRPr lang="en-US" sz="3400" dirty="0" smtClean="0"/>
          </a:p>
          <a:p>
            <a:r>
              <a:rPr lang="en-US" sz="4300" dirty="0"/>
              <a:t>Used to Retrieve the data </a:t>
            </a:r>
            <a:r>
              <a:rPr lang="en-US" sz="4300" dirty="0" smtClean="0"/>
              <a:t>SFTP </a:t>
            </a:r>
            <a:r>
              <a:rPr lang="en-US" sz="4300" dirty="0"/>
              <a:t>protocols</a:t>
            </a:r>
          </a:p>
          <a:p>
            <a:endParaRPr lang="en-US" sz="4300" dirty="0" smtClean="0"/>
          </a:p>
          <a:p>
            <a:r>
              <a:rPr lang="en-US" sz="4300" dirty="0" smtClean="0"/>
              <a:t>Discussion – </a:t>
            </a:r>
          </a:p>
          <a:p>
            <a:pPr lvl="1"/>
            <a:r>
              <a:rPr lang="en-US" sz="3400" dirty="0" smtClean="0"/>
              <a:t>After authorization of TP, they use </a:t>
            </a:r>
            <a:r>
              <a:rPr lang="en-US" sz="3400" dirty="0" err="1" smtClean="0"/>
              <a:t>Peney</a:t>
            </a:r>
            <a:r>
              <a:rPr lang="en-US" sz="3400" dirty="0" smtClean="0"/>
              <a:t> test, so what is benefit of access-token?</a:t>
            </a:r>
          </a:p>
          <a:p>
            <a:pPr lvl="1"/>
            <a:r>
              <a:rPr lang="en-US" sz="3400" dirty="0" err="1" smtClean="0"/>
              <a:t>sftp</a:t>
            </a:r>
            <a:r>
              <a:rPr lang="en-US" sz="3400" dirty="0" smtClean="0"/>
              <a:t> </a:t>
            </a:r>
            <a:r>
              <a:rPr lang="en-US" sz="3400" dirty="0" err="1" smtClean="0"/>
              <a:t>user:pw</a:t>
            </a:r>
            <a:r>
              <a:rPr lang="en-US" sz="3400" dirty="0" smtClean="0"/>
              <a:t>, user=&lt;</a:t>
            </a:r>
            <a:r>
              <a:rPr lang="en-US" sz="3400" dirty="0" err="1" smtClean="0"/>
              <a:t>tpname</a:t>
            </a:r>
            <a:r>
              <a:rPr lang="en-US" sz="3400" dirty="0" smtClean="0"/>
              <a:t>&gt;, password=&lt;</a:t>
            </a:r>
            <a:r>
              <a:rPr lang="en-US" sz="3400" dirty="0" err="1" smtClean="0"/>
              <a:t>tp</a:t>
            </a:r>
            <a:r>
              <a:rPr lang="en-US" sz="3400" dirty="0" smtClean="0"/>
              <a:t> client-credentials access-token&gt;</a:t>
            </a:r>
          </a:p>
          <a:p>
            <a:pPr lvl="1"/>
            <a:endParaRPr lang="en-US" sz="3400" dirty="0" smtClean="0"/>
          </a:p>
          <a:p>
            <a:r>
              <a:rPr lang="en-US" sz="4300" dirty="0" smtClean="0"/>
              <a:t>Summary</a:t>
            </a:r>
          </a:p>
          <a:p>
            <a:pPr lvl="1"/>
            <a:r>
              <a:rPr lang="en-US" sz="3400" u="sng" dirty="0">
                <a:hlinkClick r:id="rId2"/>
              </a:rPr>
              <a:t>sftp://hostname:port/DataCustodian/espi/1_1/resource/Batch/Bulk/{bulkId}</a:t>
            </a:r>
            <a:r>
              <a:rPr lang="en-US" sz="3400" dirty="0"/>
              <a:t> </a:t>
            </a:r>
          </a:p>
          <a:p>
            <a:pPr lvl="1"/>
            <a:r>
              <a:rPr lang="en-US" sz="3400" dirty="0" err="1"/>
              <a:t>sftp</a:t>
            </a:r>
            <a:r>
              <a:rPr lang="en-US" sz="3400" dirty="0"/>
              <a:t> </a:t>
            </a:r>
            <a:r>
              <a:rPr lang="en-US" sz="3400" dirty="0" err="1"/>
              <a:t>user:pw</a:t>
            </a:r>
            <a:r>
              <a:rPr lang="en-US" sz="3400" dirty="0"/>
              <a:t>, user=&lt;</a:t>
            </a:r>
            <a:r>
              <a:rPr lang="en-US" sz="3400" dirty="0" err="1"/>
              <a:t>tpname</a:t>
            </a:r>
            <a:r>
              <a:rPr lang="en-US" sz="3400" dirty="0"/>
              <a:t>&gt;, password=&lt;</a:t>
            </a:r>
            <a:r>
              <a:rPr lang="en-US" sz="3400" dirty="0" err="1"/>
              <a:t>tp</a:t>
            </a:r>
            <a:r>
              <a:rPr lang="en-US" sz="3400" dirty="0"/>
              <a:t> client-credentials access-token&gt;</a:t>
            </a:r>
          </a:p>
          <a:p>
            <a:pPr lvl="1"/>
            <a:endParaRPr lang="en-US" sz="3400" dirty="0"/>
          </a:p>
          <a:p>
            <a:endParaRPr lang="en-US" dirty="0"/>
          </a:p>
        </p:txBody>
      </p:sp>
      <p:sp>
        <p:nvSpPr>
          <p:cNvPr id="4" name="Rectangle 3"/>
          <p:cNvSpPr/>
          <p:nvPr/>
        </p:nvSpPr>
        <p:spPr>
          <a:xfrm>
            <a:off x="457200" y="6172200"/>
            <a:ext cx="3581400" cy="338554"/>
          </a:xfrm>
          <a:prstGeom prst="rect">
            <a:avLst/>
          </a:prstGeom>
        </p:spPr>
        <p:txBody>
          <a:bodyPr wrap="square">
            <a:spAutoFit/>
          </a:bodyPr>
          <a:lstStyle/>
          <a:p>
            <a:r>
              <a:rPr lang="en-US" sz="1600" dirty="0" smtClean="0">
                <a:hlinkClick r:id="rId3"/>
              </a:rPr>
              <a:t>Ref: Authorization.docx Section 2.3.2</a:t>
            </a:r>
            <a:endParaRPr lang="en-US" sz="1600" dirty="0"/>
          </a:p>
        </p:txBody>
      </p:sp>
      <p:sp>
        <p:nvSpPr>
          <p:cNvPr id="5" name="TextBox 4"/>
          <p:cNvSpPr txBox="1"/>
          <p:nvPr/>
        </p:nvSpPr>
        <p:spPr>
          <a:xfrm>
            <a:off x="4800600" y="6172200"/>
            <a:ext cx="4419600" cy="307777"/>
          </a:xfrm>
          <a:prstGeom prst="rect">
            <a:avLst/>
          </a:prstGeom>
          <a:noFill/>
        </p:spPr>
        <p:txBody>
          <a:bodyPr wrap="square" rtlCol="0">
            <a:spAutoFit/>
          </a:bodyPr>
          <a:lstStyle/>
          <a:p>
            <a:r>
              <a:rPr lang="en-US" sz="1400" dirty="0">
                <a:hlinkClick r:id="rId4"/>
              </a:rPr>
              <a:t>Ref: </a:t>
            </a:r>
            <a:r>
              <a:rPr lang="en-US" sz="1400" dirty="0" smtClean="0">
                <a:hlinkClick r:id="rId4"/>
              </a:rPr>
              <a:t>GreenButtonCDMWorkshop: Slide 22 </a:t>
            </a:r>
            <a:endParaRPr lang="en-US" sz="1400" dirty="0"/>
          </a:p>
        </p:txBody>
      </p:sp>
    </p:spTree>
    <p:extLst>
      <p:ext uri="{BB962C8B-B14F-4D97-AF65-F5344CB8AC3E}">
        <p14:creationId xmlns:p14="http://schemas.microsoft.com/office/powerpoint/2010/main" val="378260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 is More Technical Information</a:t>
            </a:r>
            <a:endParaRPr lang="en-US" dirty="0"/>
          </a:p>
        </p:txBody>
      </p:sp>
      <p:sp>
        <p:nvSpPr>
          <p:cNvPr id="4" name="Content Placeholder 3"/>
          <p:cNvSpPr>
            <a:spLocks noGrp="1"/>
          </p:cNvSpPr>
          <p:nvPr>
            <p:ph idx="1"/>
          </p:nvPr>
        </p:nvSpPr>
        <p:spPr/>
        <p:txBody>
          <a:bodyPr>
            <a:normAutofit fontScale="62500" lnSpcReduction="20000"/>
          </a:bodyPr>
          <a:lstStyle/>
          <a:p>
            <a:r>
              <a:rPr lang="en-US" sz="2600" dirty="0" smtClean="0"/>
              <a:t>Base Standard</a:t>
            </a:r>
          </a:p>
          <a:p>
            <a:pPr lvl="1"/>
            <a:r>
              <a:rPr lang="en-US" sz="1600" dirty="0">
                <a:hlinkClick r:id="rId2"/>
              </a:rPr>
              <a:t>http://</a:t>
            </a:r>
            <a:r>
              <a:rPr lang="en-US" sz="1600" dirty="0" smtClean="0">
                <a:hlinkClick r:id="rId2"/>
              </a:rPr>
              <a:t>www.naesb.org/ESPI_Standards.asp</a:t>
            </a:r>
            <a:r>
              <a:rPr lang="en-US" sz="1600" dirty="0" smtClean="0"/>
              <a:t>  (working version: </a:t>
            </a:r>
            <a:r>
              <a:rPr lang="en-US" sz="1600" dirty="0" smtClean="0">
                <a:hlinkClick r:id="rId3"/>
              </a:rPr>
              <a:t>espiDerived.xsd</a:t>
            </a:r>
            <a:r>
              <a:rPr lang="en-US" sz="1600" dirty="0" smtClean="0"/>
              <a:t>)</a:t>
            </a:r>
          </a:p>
          <a:p>
            <a:r>
              <a:rPr lang="en-US" dirty="0" smtClean="0"/>
              <a:t>Developer Info</a:t>
            </a:r>
          </a:p>
          <a:p>
            <a:pPr lvl="1"/>
            <a:r>
              <a:rPr lang="en-US" dirty="0" smtClean="0"/>
              <a:t>Download My Data - Content, Generation, and </a:t>
            </a:r>
            <a:r>
              <a:rPr lang="en-US" sz="2600" dirty="0" err="1" smtClean="0"/>
              <a:t>Samples</a:t>
            </a:r>
            <a:r>
              <a:rPr lang="en-US" sz="2000" dirty="0" err="1" smtClean="0">
                <a:hlinkClick r:id="rId4"/>
              </a:rPr>
              <a:t>https</a:t>
            </a:r>
            <a:r>
              <a:rPr lang="en-US" sz="2000" dirty="0">
                <a:hlinkClick r:id="rId4"/>
              </a:rPr>
              <a:t>://</a:t>
            </a:r>
            <a:r>
              <a:rPr lang="en-US" sz="2000" dirty="0" smtClean="0">
                <a:hlinkClick r:id="rId4"/>
              </a:rPr>
              <a:t>collaborate.nist.gov/twiki-sggrid/bin/view/SmartGrid/GreenButtonSDK</a:t>
            </a:r>
            <a:endParaRPr lang="en-US" sz="2000" dirty="0" smtClean="0"/>
          </a:p>
          <a:p>
            <a:pPr lvl="1"/>
            <a:endParaRPr lang="en-US" sz="1400" dirty="0" smtClean="0"/>
          </a:p>
          <a:p>
            <a:pPr lvl="1"/>
            <a:r>
              <a:rPr lang="en-US" dirty="0" smtClean="0"/>
              <a:t>Open Source  </a:t>
            </a:r>
            <a:r>
              <a:rPr lang="en-US" dirty="0"/>
              <a:t>(</a:t>
            </a:r>
            <a:r>
              <a:rPr lang="en-US" dirty="0" smtClean="0"/>
              <a:t>DMD/CMD)</a:t>
            </a:r>
            <a:endParaRPr lang="en-US" dirty="0"/>
          </a:p>
          <a:p>
            <a:pPr lvl="2"/>
            <a:r>
              <a:rPr lang="en-US" sz="1700" dirty="0" smtClean="0">
                <a:hlinkClick r:id="rId5"/>
              </a:rPr>
              <a:t>http</a:t>
            </a:r>
            <a:r>
              <a:rPr lang="en-US" sz="1700" dirty="0">
                <a:hlinkClick r:id="rId5"/>
              </a:rPr>
              <a:t>://energyos.github.io/OpenESPI-GreenButton-API-Documentation</a:t>
            </a:r>
            <a:r>
              <a:rPr lang="en-US" sz="1700" dirty="0" smtClean="0">
                <a:hlinkClick r:id="rId5"/>
              </a:rPr>
              <a:t>/</a:t>
            </a:r>
            <a:r>
              <a:rPr lang="en-US" sz="1700" dirty="0" smtClean="0"/>
              <a:t> </a:t>
            </a:r>
          </a:p>
          <a:p>
            <a:pPr lvl="2"/>
            <a:r>
              <a:rPr lang="en-US" sz="1700" dirty="0" smtClean="0">
                <a:hlinkClick r:id="rId6"/>
              </a:rPr>
              <a:t>https://github.com/energyos/OpenESPI-Common-java</a:t>
            </a:r>
            <a:endParaRPr lang="en-US" sz="1700" dirty="0" smtClean="0"/>
          </a:p>
          <a:p>
            <a:pPr lvl="2"/>
            <a:r>
              <a:rPr lang="en-US" sz="1700" dirty="0">
                <a:hlinkClick r:id="rId7"/>
              </a:rPr>
              <a:t>https://github.com/energyos/OpenESPI-DataCustodian-java </a:t>
            </a:r>
            <a:endParaRPr lang="en-US" sz="1700" dirty="0" smtClean="0"/>
          </a:p>
          <a:p>
            <a:pPr lvl="2"/>
            <a:r>
              <a:rPr lang="en-US" sz="1700" dirty="0">
                <a:hlinkClick r:id="rId8"/>
              </a:rPr>
              <a:t>https://</a:t>
            </a:r>
            <a:r>
              <a:rPr lang="en-US" sz="1700" dirty="0" err="1">
                <a:hlinkClick r:id="rId8"/>
              </a:rPr>
              <a:t>github.com</a:t>
            </a:r>
            <a:r>
              <a:rPr lang="en-US" sz="1700" dirty="0">
                <a:hlinkClick r:id="rId8"/>
              </a:rPr>
              <a:t>/</a:t>
            </a:r>
            <a:r>
              <a:rPr lang="en-US" sz="1700" dirty="0" err="1">
                <a:hlinkClick r:id="rId8"/>
              </a:rPr>
              <a:t>energyos</a:t>
            </a:r>
            <a:r>
              <a:rPr lang="en-US" sz="1700" dirty="0">
                <a:hlinkClick r:id="rId8"/>
              </a:rPr>
              <a:t>/</a:t>
            </a:r>
            <a:r>
              <a:rPr lang="en-US" sz="1700" dirty="0" err="1">
                <a:hlinkClick r:id="rId8"/>
              </a:rPr>
              <a:t>OpenESPI</a:t>
            </a:r>
            <a:r>
              <a:rPr lang="en-US" sz="1700" dirty="0">
                <a:hlinkClick r:id="rId8"/>
              </a:rPr>
              <a:t>-</a:t>
            </a:r>
            <a:r>
              <a:rPr lang="en-US" sz="1700" dirty="0" err="1">
                <a:hlinkClick r:id="rId8"/>
              </a:rPr>
              <a:t>ThirdParty</a:t>
            </a:r>
            <a:r>
              <a:rPr lang="en-US" sz="1700" dirty="0">
                <a:hlinkClick r:id="rId8"/>
              </a:rPr>
              <a:t>-java</a:t>
            </a:r>
            <a:endParaRPr lang="en-US" sz="1700" dirty="0" smtClean="0"/>
          </a:p>
          <a:p>
            <a:pPr lvl="1"/>
            <a:r>
              <a:rPr lang="en-US" sz="1700" dirty="0" err="1" smtClean="0"/>
              <a:t>SandBox</a:t>
            </a:r>
            <a:r>
              <a:rPr lang="en-US" sz="1700" dirty="0" smtClean="0"/>
              <a:t> (alpha)</a:t>
            </a:r>
          </a:p>
          <a:p>
            <a:pPr lvl="2"/>
            <a:r>
              <a:rPr lang="en-US" dirty="0">
                <a:solidFill>
                  <a:srgbClr val="000000"/>
                </a:solidFill>
                <a:latin typeface="Lucida Grande"/>
                <a:ea typeface="Lucida Grande"/>
                <a:cs typeface="Lucida Grande"/>
              </a:rPr>
              <a:t>DataCustodian: </a:t>
            </a:r>
            <a:r>
              <a:rPr lang="en-US" dirty="0"/>
              <a:t> </a:t>
            </a:r>
            <a:r>
              <a:rPr lang="en-US" dirty="0" smtClean="0">
                <a:hlinkClick r:id="rId9"/>
              </a:rPr>
              <a:t>https:/services.greenbuttondata.org/DataCustodian</a:t>
            </a:r>
            <a:endParaRPr lang="en-US" dirty="0" smtClean="0">
              <a:hlinkClick r:id="rId10"/>
            </a:endParaRPr>
          </a:p>
          <a:p>
            <a:pPr lvl="2"/>
            <a:r>
              <a:rPr lang="en-US" dirty="0" smtClean="0"/>
              <a:t>ThirdParty: </a:t>
            </a:r>
            <a:r>
              <a:rPr lang="en-US" dirty="0" smtClean="0">
                <a:hlinkClick r:id="rId10"/>
              </a:rPr>
              <a:t>ThirdParty https:</a:t>
            </a:r>
            <a:r>
              <a:rPr lang="en-US" dirty="0">
                <a:hlinkClick r:id="rId10"/>
              </a:rPr>
              <a:t>/services.greenbuttondata.org</a:t>
            </a:r>
            <a:r>
              <a:rPr lang="en-US" dirty="0" smtClean="0">
                <a:hlinkClick r:id="rId10"/>
              </a:rPr>
              <a:t>/ThirdParty</a:t>
            </a:r>
            <a:endParaRPr lang="en-US" dirty="0" smtClean="0"/>
          </a:p>
          <a:p>
            <a:pPr lvl="2"/>
            <a:r>
              <a:rPr lang="en-US" dirty="0" smtClean="0"/>
              <a:t>Sample </a:t>
            </a:r>
            <a:r>
              <a:rPr lang="en-US" dirty="0"/>
              <a:t>Data</a:t>
            </a:r>
            <a:r>
              <a:rPr lang="en-US" dirty="0">
                <a:hlinkClick r:id="rId11"/>
              </a:rPr>
              <a:t>: https://</a:t>
            </a:r>
            <a:r>
              <a:rPr lang="en-US" dirty="0" err="1">
                <a:hlinkClick r:id="rId11"/>
              </a:rPr>
              <a:t>services.greenbuttondata.org</a:t>
            </a:r>
            <a:r>
              <a:rPr lang="en-US" dirty="0">
                <a:hlinkClick r:id="rId11"/>
              </a:rPr>
              <a:t>/sample-</a:t>
            </a:r>
            <a:r>
              <a:rPr lang="en-US" dirty="0" err="1">
                <a:hlinkClick r:id="rId11"/>
              </a:rPr>
              <a:t>data.html</a:t>
            </a:r>
            <a:endParaRPr lang="en-US" dirty="0" smtClean="0"/>
          </a:p>
          <a:p>
            <a:pPr lvl="2"/>
            <a:r>
              <a:rPr lang="en-US" dirty="0" smtClean="0"/>
              <a:t>API Sandbox</a:t>
            </a:r>
            <a:r>
              <a:rPr lang="en-US" dirty="0"/>
              <a:t>: </a:t>
            </a:r>
            <a:r>
              <a:rPr lang="en-US" dirty="0">
                <a:hlinkClick r:id="rId12"/>
              </a:rPr>
              <a:t>http://</a:t>
            </a:r>
            <a:r>
              <a:rPr lang="en-US" dirty="0" err="1">
                <a:hlinkClick r:id="rId12"/>
              </a:rPr>
              <a:t>energyos.github.io</a:t>
            </a:r>
            <a:r>
              <a:rPr lang="en-US" dirty="0">
                <a:hlinkClick r:id="rId12"/>
              </a:rPr>
              <a:t>/</a:t>
            </a:r>
            <a:r>
              <a:rPr lang="en-US" dirty="0" err="1">
                <a:hlinkClick r:id="rId12"/>
              </a:rPr>
              <a:t>OpenESPI</a:t>
            </a:r>
            <a:r>
              <a:rPr lang="en-US" dirty="0">
                <a:hlinkClick r:id="rId12"/>
              </a:rPr>
              <a:t>-</a:t>
            </a:r>
            <a:r>
              <a:rPr lang="en-US" dirty="0" err="1">
                <a:hlinkClick r:id="rId12"/>
              </a:rPr>
              <a:t>GreenButton</a:t>
            </a:r>
            <a:r>
              <a:rPr lang="en-US" dirty="0">
                <a:hlinkClick r:id="rId12"/>
              </a:rPr>
              <a:t>-API-Documentation/API/</a:t>
            </a:r>
            <a:endParaRPr lang="en-US" dirty="0" smtClean="0"/>
          </a:p>
          <a:p>
            <a:pPr lvl="2"/>
            <a:endParaRPr lang="en-US" sz="1500" dirty="0" smtClean="0"/>
          </a:p>
          <a:p>
            <a:r>
              <a:rPr lang="en-US" dirty="0" smtClean="0"/>
              <a:t>Testing and Certification</a:t>
            </a:r>
          </a:p>
          <a:p>
            <a:pPr lvl="1"/>
            <a:r>
              <a:rPr lang="en-US" dirty="0" smtClean="0"/>
              <a:t>Data Validation Self-test tool - </a:t>
            </a:r>
            <a:r>
              <a:rPr lang="en-US" sz="2000" dirty="0" smtClean="0">
                <a:hlinkClick r:id="rId13"/>
              </a:rPr>
              <a:t>http</a:t>
            </a:r>
            <a:r>
              <a:rPr lang="en-US" sz="2000" dirty="0">
                <a:hlinkClick r:id="rId13"/>
              </a:rPr>
              <a:t>://</a:t>
            </a:r>
            <a:r>
              <a:rPr lang="en-US" sz="2000" dirty="0" smtClean="0">
                <a:hlinkClick r:id="rId13"/>
              </a:rPr>
              <a:t>www.greenbuttondata.org/greentest.aspx</a:t>
            </a:r>
            <a:r>
              <a:rPr lang="en-US" sz="2000" dirty="0" smtClean="0"/>
              <a:t> </a:t>
            </a:r>
          </a:p>
          <a:p>
            <a:pPr lvl="1"/>
            <a:r>
              <a:rPr lang="en-US" dirty="0" smtClean="0"/>
              <a:t>Green Button </a:t>
            </a:r>
            <a:r>
              <a:rPr lang="en-US" dirty="0"/>
              <a:t>Test </a:t>
            </a:r>
            <a:r>
              <a:rPr lang="en-US" dirty="0" smtClean="0"/>
              <a:t>Plan - </a:t>
            </a:r>
            <a:r>
              <a:rPr lang="en-US" sz="2300" dirty="0" smtClean="0">
                <a:hlinkClick r:id="rId14"/>
              </a:rPr>
              <a:t>http://osgug.ucaiug.org/sgsystems/OpenADE/Shared%20Documents/Testing%20and%20Certification/GreenButtonTestPlan/GreenButtonTestPlan.docx</a:t>
            </a:r>
            <a:endParaRPr lang="en-US" sz="1300" dirty="0"/>
          </a:p>
        </p:txBody>
      </p:sp>
      <p:sp>
        <p:nvSpPr>
          <p:cNvPr id="3" name="Slide Number Placeholder 2"/>
          <p:cNvSpPr>
            <a:spLocks noGrp="1"/>
          </p:cNvSpPr>
          <p:nvPr>
            <p:ph type="sldNum" sz="quarter" idx="12"/>
          </p:nvPr>
        </p:nvSpPr>
        <p:spPr/>
        <p:txBody>
          <a:bodyPr/>
          <a:lstStyle/>
          <a:p>
            <a:pPr>
              <a:defRPr/>
            </a:pPr>
            <a:fld id="{D7B606AD-6A25-44E2-8B54-95C407BAD433}" type="slidenum">
              <a:rPr lang="en-US" smtClean="0"/>
              <a:pPr>
                <a:defRPr/>
              </a:pPr>
              <a:t>41</a:t>
            </a:fld>
            <a:endParaRPr lang="en-US" dirty="0"/>
          </a:p>
        </p:txBody>
      </p:sp>
    </p:spTree>
    <p:extLst>
      <p:ext uri="{BB962C8B-B14F-4D97-AF65-F5344CB8AC3E}">
        <p14:creationId xmlns:p14="http://schemas.microsoft.com/office/powerpoint/2010/main" val="345492754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181600"/>
            <a:ext cx="8229600" cy="1143000"/>
          </a:xfrm>
        </p:spPr>
        <p:txBody>
          <a:bodyPr/>
          <a:lstStyle/>
          <a:p>
            <a:pPr marL="0" indent="0" algn="ctr">
              <a:buNone/>
            </a:pPr>
            <a:r>
              <a:rPr lang="en-US" dirty="0" smtClean="0"/>
              <a:t>Information for YOU!</a:t>
            </a:r>
            <a:endParaRPr lang="en-US" dirty="0"/>
          </a:p>
          <a:p>
            <a:pPr marL="0" indent="0" algn="ctr">
              <a:buNone/>
            </a:pPr>
            <a:r>
              <a:rPr lang="en-US" dirty="0" smtClean="0"/>
              <a:t>Thank You</a:t>
            </a:r>
            <a:endParaRPr lang="en-US" dirty="0"/>
          </a:p>
        </p:txBody>
      </p:sp>
      <p:sp>
        <p:nvSpPr>
          <p:cNvPr id="4" name="Slide Number Placeholder 3"/>
          <p:cNvSpPr>
            <a:spLocks noGrp="1"/>
          </p:cNvSpPr>
          <p:nvPr>
            <p:ph type="sldNum" sz="quarter" idx="12"/>
          </p:nvPr>
        </p:nvSpPr>
        <p:spPr/>
        <p:txBody>
          <a:bodyPr/>
          <a:lstStyle/>
          <a:p>
            <a:fld id="{FE9019E2-C63E-4302-AB4D-0FA35C23A8E3}" type="slidenum">
              <a:rPr lang="en-US" smtClean="0"/>
              <a:pPr/>
              <a:t>42</a:t>
            </a:fld>
            <a:endParaRPr lang="en-US"/>
          </a:p>
        </p:txBody>
      </p:sp>
      <p:pic>
        <p:nvPicPr>
          <p:cNvPr id="5" name="Picture 2" descr="C:\_Project\NIST\NISTGreenButton\Work\GreenButton\Artwork\GreenButtonIcons\green-Download25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1000"/>
            <a:ext cx="4724400" cy="573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78413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457200" y="1066800"/>
            <a:ext cx="8229600" cy="5410200"/>
          </a:xfrm>
        </p:spPr>
        <p:txBody>
          <a:bodyPr>
            <a:normAutofit fontScale="62500" lnSpcReduction="20000"/>
          </a:bodyPr>
          <a:lstStyle/>
          <a:p>
            <a:r>
              <a:rPr lang="en-US" dirty="0" smtClean="0"/>
              <a:t>Customer</a:t>
            </a:r>
          </a:p>
          <a:p>
            <a:pPr lvl="1"/>
            <a:r>
              <a:rPr lang="en-US" dirty="0" smtClean="0"/>
              <a:t>If residential it is individual (customer of record)</a:t>
            </a:r>
          </a:p>
          <a:p>
            <a:pPr lvl="1"/>
            <a:r>
              <a:rPr lang="en-US" dirty="0" smtClean="0"/>
              <a:t>If commercial it is an entity</a:t>
            </a:r>
          </a:p>
          <a:p>
            <a:r>
              <a:rPr lang="en-US" dirty="0" smtClean="0"/>
              <a:t>Customer Account</a:t>
            </a:r>
          </a:p>
          <a:p>
            <a:pPr lvl="1"/>
            <a:r>
              <a:rPr lang="en-US" dirty="0" smtClean="0"/>
              <a:t>Organization of the bill</a:t>
            </a:r>
          </a:p>
          <a:p>
            <a:pPr lvl="1"/>
            <a:r>
              <a:rPr lang="en-US" dirty="0" smtClean="0"/>
              <a:t>A customer may multiple customer accounts</a:t>
            </a:r>
          </a:p>
          <a:p>
            <a:r>
              <a:rPr lang="en-US" dirty="0" smtClean="0"/>
              <a:t>Service Account/Agreement</a:t>
            </a:r>
          </a:p>
          <a:p>
            <a:pPr lvl="1"/>
            <a:r>
              <a:rPr lang="en-US" dirty="0" smtClean="0"/>
              <a:t>Corresponds Customer to a meter</a:t>
            </a:r>
          </a:p>
          <a:p>
            <a:r>
              <a:rPr lang="en-US" dirty="0" smtClean="0"/>
              <a:t>Customer Information Service Request (CISR)</a:t>
            </a:r>
          </a:p>
          <a:p>
            <a:pPr lvl="1"/>
            <a:r>
              <a:rPr lang="en-US" dirty="0" smtClean="0"/>
              <a:t>A legal agreement that authorizes a California utility to provide customer information to a </a:t>
            </a:r>
            <a:r>
              <a:rPr lang="en-US" dirty="0" err="1" smtClean="0"/>
              <a:t>thirdparty</a:t>
            </a:r>
            <a:r>
              <a:rPr lang="en-US" dirty="0" smtClean="0"/>
              <a:t> – paper or online</a:t>
            </a:r>
          </a:p>
          <a:p>
            <a:r>
              <a:rPr lang="en-US" dirty="0" smtClean="0"/>
              <a:t>Service Point/Location</a:t>
            </a:r>
          </a:p>
          <a:p>
            <a:pPr lvl="1"/>
            <a:r>
              <a:rPr lang="en-US" dirty="0" smtClean="0"/>
              <a:t>Logical location representing the meter at the premises level</a:t>
            </a:r>
          </a:p>
          <a:p>
            <a:r>
              <a:rPr lang="en-US" dirty="0" smtClean="0"/>
              <a:t>ESPI</a:t>
            </a:r>
          </a:p>
          <a:p>
            <a:pPr lvl="1"/>
            <a:r>
              <a:rPr lang="en-US" dirty="0" err="1"/>
              <a:t>RetailCustomer</a:t>
            </a:r>
            <a:endParaRPr lang="en-US" dirty="0"/>
          </a:p>
          <a:p>
            <a:pPr lvl="2"/>
            <a:r>
              <a:rPr lang="en-US" dirty="0"/>
              <a:t>Owner of one or more </a:t>
            </a:r>
            <a:r>
              <a:rPr lang="en-US" dirty="0" err="1" smtClean="0"/>
              <a:t>UsagePoints</a:t>
            </a:r>
            <a:r>
              <a:rPr lang="en-US" dirty="0" smtClean="0"/>
              <a:t> (has right to authorize)</a:t>
            </a:r>
            <a:endParaRPr lang="en-US" dirty="0"/>
          </a:p>
          <a:p>
            <a:pPr lvl="1"/>
            <a:r>
              <a:rPr lang="en-US" dirty="0" smtClean="0"/>
              <a:t>Subscription</a:t>
            </a:r>
          </a:p>
          <a:p>
            <a:pPr lvl="2"/>
            <a:r>
              <a:rPr lang="en-US" dirty="0" smtClean="0"/>
              <a:t>Authorized access to a (sub) set of </a:t>
            </a:r>
            <a:r>
              <a:rPr lang="en-US" dirty="0" err="1" smtClean="0"/>
              <a:t>UsagePoints</a:t>
            </a:r>
            <a:r>
              <a:rPr lang="en-US" dirty="0" smtClean="0"/>
              <a:t> of a single </a:t>
            </a:r>
            <a:r>
              <a:rPr lang="en-US" dirty="0" err="1" smtClean="0"/>
              <a:t>RetailCustomer</a:t>
            </a:r>
            <a:endParaRPr lang="en-US" dirty="0" smtClean="0"/>
          </a:p>
          <a:p>
            <a:pPr lvl="1"/>
            <a:r>
              <a:rPr lang="en-US" dirty="0" smtClean="0"/>
              <a:t>Bulk</a:t>
            </a:r>
          </a:p>
          <a:p>
            <a:pPr lvl="2"/>
            <a:r>
              <a:rPr lang="en-US" dirty="0" smtClean="0"/>
              <a:t>Authorized access to a collection of </a:t>
            </a:r>
            <a:r>
              <a:rPr lang="en-US" dirty="0" err="1" smtClean="0"/>
              <a:t>UsagePoints</a:t>
            </a:r>
            <a:r>
              <a:rPr lang="en-US" dirty="0" smtClean="0"/>
              <a:t> governed by individual authorizations to a third party</a:t>
            </a:r>
          </a:p>
        </p:txBody>
      </p:sp>
    </p:spTree>
    <p:extLst>
      <p:ext uri="{BB962C8B-B14F-4D97-AF65-F5344CB8AC3E}">
        <p14:creationId xmlns:p14="http://schemas.microsoft.com/office/powerpoint/2010/main" val="359945832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Open Source Green Button</a:t>
            </a:r>
            <a:br>
              <a:rPr lang="en-US" sz="3200" dirty="0" smtClean="0"/>
            </a:br>
            <a:r>
              <a:rPr lang="en-US" sz="3200" dirty="0">
                <a:hlinkClick r:id="rId2"/>
              </a:rPr>
              <a:t>https://</a:t>
            </a:r>
            <a:r>
              <a:rPr lang="en-US" sz="3200" dirty="0" smtClean="0">
                <a:hlinkClick r:id="rId2"/>
              </a:rPr>
              <a:t>github.com/energyos</a:t>
            </a:r>
            <a:r>
              <a:rPr lang="en-US" sz="3200" dirty="0" smtClean="0"/>
              <a:t> </a:t>
            </a:r>
            <a:endParaRPr lang="en-US" sz="3200"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8427151"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834667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2444"/>
            <a:ext cx="8247475" cy="1143000"/>
          </a:xfrm>
        </p:spPr>
        <p:txBody>
          <a:bodyPr>
            <a:normAutofit fontScale="90000"/>
          </a:bodyPr>
          <a:lstStyle/>
          <a:p>
            <a:r>
              <a:rPr lang="en-US" dirty="0" smtClean="0"/>
              <a:t>Green Button Connect My Data </a:t>
            </a:r>
            <a:r>
              <a:rPr lang="en-US" dirty="0"/>
              <a:t>Sandbox</a:t>
            </a:r>
            <a:br>
              <a:rPr lang="en-US" dirty="0"/>
            </a:br>
            <a:r>
              <a:rPr lang="en-US" dirty="0"/>
              <a:t>http://services.greenbuttondata.org/</a:t>
            </a:r>
          </a:p>
        </p:txBody>
      </p:sp>
      <p:pic>
        <p:nvPicPr>
          <p:cNvPr id="3074" name="Picture 2" descr="C:\Users\marty\AppData\Local\Microsoft\Windows\Temporary Internet Files\Content.Outlook\3V0RGRCY\Screen Shot 2014-02-06 at 4 16 25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8191292" cy="5042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06187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338"/>
            <a:ext cx="8229600" cy="1143000"/>
          </a:xfrm>
        </p:spPr>
        <p:txBody>
          <a:bodyPr>
            <a:normAutofit/>
          </a:bodyPr>
          <a:lstStyle/>
          <a:p>
            <a:r>
              <a:rPr lang="en-US" dirty="0" smtClean="0"/>
              <a:t>Green Button CMD Live API</a:t>
            </a:r>
            <a:endParaRPr lang="en-US" dirty="0"/>
          </a:p>
        </p:txBody>
      </p:sp>
      <p:sp>
        <p:nvSpPr>
          <p:cNvPr id="3" name="Slide Number Placeholder 2"/>
          <p:cNvSpPr>
            <a:spLocks noGrp="1"/>
          </p:cNvSpPr>
          <p:nvPr>
            <p:ph type="sldNum" sz="quarter" idx="11"/>
          </p:nvPr>
        </p:nvSpPr>
        <p:spPr/>
        <p:txBody>
          <a:bodyPr/>
          <a:lstStyle/>
          <a:p>
            <a:pPr>
              <a:defRPr/>
            </a:pPr>
            <a:fld id="{D7B606AD-6A25-44E2-8B54-95C407BAD433}" type="slidenum">
              <a:rPr lang="en-US" smtClean="0"/>
              <a:pPr>
                <a:defRPr/>
              </a:pPr>
              <a:t>46</a:t>
            </a:fld>
            <a:endParaRPr lang="en-US" dirty="0"/>
          </a:p>
        </p:txBody>
      </p:sp>
      <p:pic>
        <p:nvPicPr>
          <p:cNvPr id="4" name="Picture 3" descr="Screen Shot 2014-07-22 at 11.42.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990600"/>
            <a:ext cx="6477000" cy="5486400"/>
          </a:xfrm>
          <a:prstGeom prst="rect">
            <a:avLst/>
          </a:prstGeom>
        </p:spPr>
      </p:pic>
    </p:spTree>
    <p:extLst>
      <p:ext uri="{BB962C8B-B14F-4D97-AF65-F5344CB8AC3E}">
        <p14:creationId xmlns:p14="http://schemas.microsoft.com/office/powerpoint/2010/main" val="333840356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Definitions</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5</a:t>
            </a:fld>
            <a:endParaRPr lang="en-US"/>
          </a:p>
        </p:txBody>
      </p:sp>
      <p:sp>
        <p:nvSpPr>
          <p:cNvPr id="4" name="TextBox 3"/>
          <p:cNvSpPr txBox="1"/>
          <p:nvPr/>
        </p:nvSpPr>
        <p:spPr>
          <a:xfrm>
            <a:off x="457200" y="1560016"/>
            <a:ext cx="8229600" cy="3939540"/>
          </a:xfrm>
          <a:prstGeom prst="rect">
            <a:avLst/>
          </a:prstGeom>
          <a:noFill/>
        </p:spPr>
        <p:txBody>
          <a:bodyPr wrap="square" rtlCol="0">
            <a:spAutoFit/>
          </a:bodyPr>
          <a:lstStyle/>
          <a:p>
            <a:pPr>
              <a:spcBef>
                <a:spcPts val="1800"/>
              </a:spcBef>
            </a:pPr>
            <a:r>
              <a:rPr lang="en-US" sz="2000" b="1" dirty="0" smtClean="0"/>
              <a:t>EUI</a:t>
            </a:r>
            <a:r>
              <a:rPr lang="en-US" sz="2000" dirty="0" smtClean="0"/>
              <a:t> - One </a:t>
            </a:r>
            <a:r>
              <a:rPr lang="en-US" sz="2000" dirty="0"/>
              <a:t>or more components of energy usage information including </a:t>
            </a:r>
            <a:r>
              <a:rPr lang="en-US" sz="2000" dirty="0" err="1"/>
              <a:t>UsagePoint</a:t>
            </a:r>
            <a:r>
              <a:rPr lang="en-US" sz="2000" dirty="0"/>
              <a:t>, </a:t>
            </a:r>
            <a:r>
              <a:rPr lang="en-US" sz="2000" dirty="0" err="1"/>
              <a:t>MeterReading</a:t>
            </a:r>
            <a:r>
              <a:rPr lang="en-US" sz="2000" dirty="0"/>
              <a:t>, </a:t>
            </a:r>
            <a:r>
              <a:rPr lang="en-US" sz="2000" dirty="0" err="1"/>
              <a:t>IntervalBlock</a:t>
            </a:r>
            <a:r>
              <a:rPr lang="en-US" sz="2000" dirty="0"/>
              <a:t>, </a:t>
            </a:r>
            <a:r>
              <a:rPr lang="en-US" sz="2000" dirty="0" err="1"/>
              <a:t>ReadingType</a:t>
            </a:r>
            <a:r>
              <a:rPr lang="en-US" sz="2000" dirty="0"/>
              <a:t>, </a:t>
            </a:r>
            <a:r>
              <a:rPr lang="en-US" sz="2000" dirty="0" err="1"/>
              <a:t>LocalTimeParameters</a:t>
            </a:r>
            <a:r>
              <a:rPr lang="en-US" sz="2000" dirty="0"/>
              <a:t>, </a:t>
            </a:r>
            <a:r>
              <a:rPr lang="en-US" sz="2000" dirty="0" err="1"/>
              <a:t>ElectricPowerUsageSummary</a:t>
            </a:r>
            <a:r>
              <a:rPr lang="en-US" sz="2000" dirty="0"/>
              <a:t>, and </a:t>
            </a:r>
            <a:r>
              <a:rPr lang="en-US" sz="2000" dirty="0" err="1"/>
              <a:t>ElectricPowerQualitySummary</a:t>
            </a:r>
            <a:endParaRPr lang="en-US" sz="2000" dirty="0"/>
          </a:p>
          <a:p>
            <a:pPr>
              <a:spcBef>
                <a:spcPts val="1800"/>
              </a:spcBef>
            </a:pPr>
            <a:r>
              <a:rPr lang="en-US" sz="2000" b="1" dirty="0" smtClean="0"/>
              <a:t>ApplicationInformation</a:t>
            </a:r>
            <a:r>
              <a:rPr lang="en-US" sz="2000" dirty="0" smtClean="0"/>
              <a:t> - A </a:t>
            </a:r>
            <a:r>
              <a:rPr lang="en-US" sz="2000" dirty="0"/>
              <a:t>single data structure that contains definitions of all information shared between a Data Custodian and Authorized Third Party that govern their communications relationship.</a:t>
            </a:r>
          </a:p>
          <a:p>
            <a:pPr>
              <a:spcBef>
                <a:spcPts val="1800"/>
              </a:spcBef>
            </a:pPr>
            <a:r>
              <a:rPr lang="en-US" sz="2000" b="1" dirty="0" smtClean="0"/>
              <a:t>Authorization</a:t>
            </a:r>
            <a:r>
              <a:rPr lang="en-US" sz="2000" dirty="0" smtClean="0"/>
              <a:t> - A </a:t>
            </a:r>
            <a:r>
              <a:rPr lang="en-US" sz="2000" dirty="0"/>
              <a:t>single data structure that represents the three-party agreement between Retail Customer, Data Custodian, and Authorized Third Party which covers the life of the authorization for EUI exchange.</a:t>
            </a:r>
          </a:p>
          <a:p>
            <a:endParaRPr lang="en-US" sz="2000" dirty="0"/>
          </a:p>
        </p:txBody>
      </p:sp>
      <p:sp>
        <p:nvSpPr>
          <p:cNvPr id="5" name="Rectangle 4"/>
          <p:cNvSpPr/>
          <p:nvPr/>
        </p:nvSpPr>
        <p:spPr>
          <a:xfrm>
            <a:off x="914400" y="6019800"/>
            <a:ext cx="4572000" cy="307777"/>
          </a:xfrm>
          <a:prstGeom prst="rect">
            <a:avLst/>
          </a:prstGeom>
        </p:spPr>
        <p:txBody>
          <a:bodyPr>
            <a:spAutoFit/>
          </a:bodyPr>
          <a:lstStyle/>
          <a:p>
            <a:r>
              <a:rPr lang="en-US" sz="1400" dirty="0">
                <a:hlinkClick r:id="rId2"/>
              </a:rPr>
              <a:t>Ref: </a:t>
            </a:r>
            <a:r>
              <a:rPr lang="en-US" sz="1400" dirty="0" smtClean="0">
                <a:hlinkClick r:id="rId2"/>
              </a:rPr>
              <a:t>GreenButtonAuthorization.docx Section 1.1</a:t>
            </a:r>
            <a:endParaRPr lang="en-US" sz="1400" dirty="0"/>
          </a:p>
        </p:txBody>
      </p:sp>
    </p:spTree>
    <p:extLst>
      <p:ext uri="{BB962C8B-B14F-4D97-AF65-F5344CB8AC3E}">
        <p14:creationId xmlns:p14="http://schemas.microsoft.com/office/powerpoint/2010/main" val="305033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smtClean="0"/>
              <a:t>Diversity of information in EUI</a:t>
            </a:r>
            <a:endParaRPr lang="en-US" dirty="0"/>
          </a:p>
        </p:txBody>
      </p:sp>
      <p:grpSp>
        <p:nvGrpSpPr>
          <p:cNvPr id="8" name="Group 12"/>
          <p:cNvGrpSpPr/>
          <p:nvPr/>
        </p:nvGrpSpPr>
        <p:grpSpPr>
          <a:xfrm>
            <a:off x="304800" y="1473200"/>
            <a:ext cx="7086600" cy="4927600"/>
            <a:chOff x="1524000" y="1854200"/>
            <a:chExt cx="7086600" cy="4927600"/>
          </a:xfrm>
        </p:grpSpPr>
        <p:cxnSp>
          <p:nvCxnSpPr>
            <p:cNvPr id="9" name="Straight Arrow Connector 8"/>
            <p:cNvCxnSpPr/>
            <p:nvPr/>
          </p:nvCxnSpPr>
          <p:spPr>
            <a:xfrm flipH="1" flipV="1">
              <a:off x="4038600" y="4953000"/>
              <a:ext cx="609600" cy="38100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cxnSp>
          <p:nvCxnSpPr>
            <p:cNvPr id="7" name="Straight Arrow Connector 6"/>
            <p:cNvCxnSpPr/>
            <p:nvPr/>
          </p:nvCxnSpPr>
          <p:spPr>
            <a:xfrm flipH="1">
              <a:off x="4038600" y="3276600"/>
              <a:ext cx="609600" cy="381000"/>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graphicFrame>
          <p:nvGraphicFramePr>
            <p:cNvPr id="4" name="Diagram 3"/>
            <p:cNvGraphicFramePr/>
            <p:nvPr>
              <p:extLst>
                <p:ext uri="{D42A27DB-BD31-4B8C-83A1-F6EECF244321}">
                  <p14:modId xmlns:p14="http://schemas.microsoft.com/office/powerpoint/2010/main" val="1258693498"/>
                </p:ext>
              </p:extLst>
            </p:nvPr>
          </p:nvGraphicFramePr>
          <p:xfrm>
            <a:off x="1524000" y="1854200"/>
            <a:ext cx="70866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81200" y="3352800"/>
              <a:ext cx="1667916" cy="1920466"/>
            </a:xfrm>
            <a:prstGeom prst="rect">
              <a:avLst/>
            </a:prstGeom>
            <a:ln/>
            <a:extLst/>
          </p:spPr>
          <p:style>
            <a:lnRef idx="2">
              <a:schemeClr val="accent3"/>
            </a:lnRef>
            <a:fillRef idx="1">
              <a:schemeClr val="lt1"/>
            </a:fillRef>
            <a:effectRef idx="0">
              <a:schemeClr val="accent3"/>
            </a:effectRef>
            <a:fontRef idx="minor">
              <a:schemeClr val="dk1"/>
            </a:fontRef>
          </p:style>
        </p:pic>
      </p:grpSp>
      <p:sp>
        <p:nvSpPr>
          <p:cNvPr id="12" name="Rectangle 11"/>
          <p:cNvSpPr/>
          <p:nvPr/>
        </p:nvSpPr>
        <p:spPr>
          <a:xfrm>
            <a:off x="6172200" y="1879431"/>
            <a:ext cx="2895600" cy="1600713"/>
          </a:xfrm>
          <a:prstGeom prst="rect">
            <a:avLst/>
          </a:pr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TextBox 5"/>
          <p:cNvSpPr txBox="1"/>
          <p:nvPr/>
        </p:nvSpPr>
        <p:spPr>
          <a:xfrm>
            <a:off x="4953000" y="1143000"/>
            <a:ext cx="4114800" cy="3600986"/>
          </a:xfrm>
          <a:prstGeom prst="rect">
            <a:avLst/>
          </a:prstGeom>
          <a:noFill/>
        </p:spPr>
        <p:txBody>
          <a:bodyPr wrap="square" rtlCol="0">
            <a:spAutoFit/>
          </a:bodyPr>
          <a:lstStyle/>
          <a:p>
            <a:pPr marL="114300" lvl="1" indent="-114300" algn="l" defTabSz="622300">
              <a:lnSpc>
                <a:spcPct val="90000"/>
              </a:lnSpc>
              <a:spcAft>
                <a:spcPct val="15000"/>
              </a:spcAft>
              <a:buFontTx/>
              <a:buChar char="••"/>
            </a:pPr>
            <a:r>
              <a:rPr lang="en-US" sz="2000" dirty="0"/>
              <a:t>Measurements of power, energy, gas, water,  …</a:t>
            </a:r>
          </a:p>
          <a:p>
            <a:pPr marL="114300" lvl="1" indent="-114300" algn="l" defTabSz="622300">
              <a:lnSpc>
                <a:spcPct val="90000"/>
              </a:lnSpc>
              <a:spcAft>
                <a:spcPct val="15000"/>
              </a:spcAft>
              <a:buChar char="••"/>
            </a:pPr>
            <a:r>
              <a:rPr lang="en-US" sz="2000" dirty="0" smtClean="0"/>
              <a:t>Quality</a:t>
            </a:r>
            <a:r>
              <a:rPr lang="en-US" sz="2000" dirty="0"/>
              <a:t>: Raw, validated, estimated, …</a:t>
            </a:r>
          </a:p>
          <a:p>
            <a:pPr marL="114300" lvl="1" indent="-114300" algn="l" defTabSz="622300">
              <a:lnSpc>
                <a:spcPct val="90000"/>
              </a:lnSpc>
              <a:spcAft>
                <a:spcPct val="15000"/>
              </a:spcAft>
              <a:buChar char="••"/>
            </a:pPr>
            <a:r>
              <a:rPr lang="en-US" sz="2000" dirty="0"/>
              <a:t>Source: Meter near real-time, utility back end, third party</a:t>
            </a:r>
          </a:p>
          <a:p>
            <a:pPr marL="114300" lvl="1" indent="-114300" algn="l" defTabSz="622300">
              <a:lnSpc>
                <a:spcPct val="90000"/>
              </a:lnSpc>
              <a:spcAft>
                <a:spcPct val="15000"/>
              </a:spcAft>
              <a:buChar char="••"/>
            </a:pPr>
            <a:r>
              <a:rPr lang="en-US" sz="2000" dirty="0"/>
              <a:t>Economics: Consumers need to know the cost of their consumed power (but we did not construct a pricing model)</a:t>
            </a:r>
          </a:p>
          <a:p>
            <a:pPr marL="114300" lvl="1" indent="-114300" algn="l" defTabSz="622300">
              <a:lnSpc>
                <a:spcPct val="90000"/>
              </a:lnSpc>
              <a:spcAft>
                <a:spcPct val="15000"/>
              </a:spcAft>
              <a:buChar char="••"/>
            </a:pPr>
            <a:r>
              <a:rPr lang="en-US" sz="2000" dirty="0"/>
              <a:t>Identification: by customer, device, </a:t>
            </a:r>
            <a:r>
              <a:rPr lang="en-US" sz="2000" dirty="0" smtClean="0"/>
              <a:t>location</a:t>
            </a:r>
            <a:endParaRPr lang="en-US" sz="2000" dirty="0"/>
          </a:p>
        </p:txBody>
      </p:sp>
      <p:sp>
        <p:nvSpPr>
          <p:cNvPr id="18" name="TextBox 17"/>
          <p:cNvSpPr txBox="1"/>
          <p:nvPr/>
        </p:nvSpPr>
        <p:spPr>
          <a:xfrm>
            <a:off x="4953000" y="4833372"/>
            <a:ext cx="2850460" cy="1338828"/>
          </a:xfrm>
          <a:prstGeom prst="rect">
            <a:avLst/>
          </a:prstGeom>
          <a:noFill/>
        </p:spPr>
        <p:txBody>
          <a:bodyPr wrap="none" rtlCol="0">
            <a:spAutoFit/>
          </a:bodyPr>
          <a:lstStyle/>
          <a:p>
            <a:pPr marL="171450" lvl="1" indent="-171450" algn="l" defTabSz="711200">
              <a:lnSpc>
                <a:spcPct val="90000"/>
              </a:lnSpc>
              <a:spcAft>
                <a:spcPct val="15000"/>
              </a:spcAft>
              <a:buChar char="••"/>
            </a:pPr>
            <a:r>
              <a:rPr lang="en-US" sz="2000" dirty="0"/>
              <a:t>Readings</a:t>
            </a:r>
          </a:p>
          <a:p>
            <a:pPr marL="171450" lvl="1" indent="-171450" algn="l" defTabSz="711200">
              <a:lnSpc>
                <a:spcPct val="90000"/>
              </a:lnSpc>
              <a:spcAft>
                <a:spcPct val="15000"/>
              </a:spcAft>
              <a:buChar char="••"/>
            </a:pPr>
            <a:r>
              <a:rPr lang="en-US" sz="2000" dirty="0"/>
              <a:t>Interval data</a:t>
            </a:r>
          </a:p>
          <a:p>
            <a:pPr marL="171450" lvl="1" indent="-171450" algn="l" defTabSz="711200">
              <a:lnSpc>
                <a:spcPct val="90000"/>
              </a:lnSpc>
              <a:spcAft>
                <a:spcPct val="15000"/>
              </a:spcAft>
              <a:buChar char="••"/>
            </a:pPr>
            <a:r>
              <a:rPr lang="en-US" sz="2000" dirty="0"/>
              <a:t>Summary Information</a:t>
            </a:r>
          </a:p>
          <a:p>
            <a:pPr marL="171450" lvl="1" indent="-171450" algn="l" defTabSz="711200">
              <a:lnSpc>
                <a:spcPct val="90000"/>
              </a:lnSpc>
              <a:spcAft>
                <a:spcPct val="15000"/>
              </a:spcAft>
              <a:buChar char="••"/>
            </a:pPr>
            <a:r>
              <a:rPr lang="en-US" sz="2000" dirty="0"/>
              <a:t>Power Quality </a:t>
            </a:r>
            <a:r>
              <a:rPr lang="en-US" sz="2000" dirty="0" smtClean="0"/>
              <a:t>Metrics</a:t>
            </a:r>
            <a:endParaRPr lang="en-US" sz="2000" dirty="0"/>
          </a:p>
        </p:txBody>
      </p:sp>
    </p:spTree>
    <p:extLst>
      <p:ext uri="{BB962C8B-B14F-4D97-AF65-F5344CB8AC3E}">
        <p14:creationId xmlns:p14="http://schemas.microsoft.com/office/powerpoint/2010/main" val="6892932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Green Button Data Exchange</a:t>
            </a:r>
            <a:endParaRPr lang="en-US" dirty="0"/>
          </a:p>
        </p:txBody>
      </p:sp>
      <p:sp>
        <p:nvSpPr>
          <p:cNvPr id="4" name="Rectangle 3"/>
          <p:cNvSpPr/>
          <p:nvPr/>
        </p:nvSpPr>
        <p:spPr>
          <a:xfrm>
            <a:off x="1324434" y="1828800"/>
            <a:ext cx="2133600" cy="2520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t>Data Custodian</a:t>
            </a:r>
            <a:endParaRPr lang="en-US" dirty="0"/>
          </a:p>
        </p:txBody>
      </p:sp>
      <p:sp>
        <p:nvSpPr>
          <p:cNvPr id="5" name="Rectangle 4"/>
          <p:cNvSpPr/>
          <p:nvPr/>
        </p:nvSpPr>
        <p:spPr>
          <a:xfrm>
            <a:off x="5896434" y="1828800"/>
            <a:ext cx="2133600" cy="2520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smtClean="0"/>
              <a:t>Third Party</a:t>
            </a:r>
            <a:endParaRPr lang="en-US" dirty="0"/>
          </a:p>
        </p:txBody>
      </p:sp>
      <p:sp>
        <p:nvSpPr>
          <p:cNvPr id="6" name="Rounded Rectangle 5"/>
          <p:cNvSpPr/>
          <p:nvPr/>
        </p:nvSpPr>
        <p:spPr>
          <a:xfrm>
            <a:off x="1819734" y="2443836"/>
            <a:ext cx="1143000" cy="83140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600" dirty="0" smtClean="0"/>
              <a:t>Web Service Provider</a:t>
            </a:r>
            <a:endParaRPr lang="en-US" sz="1600" dirty="0"/>
          </a:p>
        </p:txBody>
      </p:sp>
      <p:sp>
        <p:nvSpPr>
          <p:cNvPr id="7" name="Rounded Rectangle 6"/>
          <p:cNvSpPr/>
          <p:nvPr/>
        </p:nvSpPr>
        <p:spPr>
          <a:xfrm>
            <a:off x="6391734" y="2443836"/>
            <a:ext cx="1143000" cy="83140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600" dirty="0" smtClean="0"/>
              <a:t>Web Service Consumer</a:t>
            </a:r>
            <a:endParaRPr lang="en-US" sz="1600" dirty="0"/>
          </a:p>
        </p:txBody>
      </p:sp>
      <p:sp>
        <p:nvSpPr>
          <p:cNvPr id="8" name="Rectangle 7"/>
          <p:cNvSpPr/>
          <p:nvPr/>
        </p:nvSpPr>
        <p:spPr>
          <a:xfrm>
            <a:off x="3610434" y="4806036"/>
            <a:ext cx="2104566" cy="1442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000" dirty="0" smtClean="0"/>
              <a:t>Retail Customer</a:t>
            </a:r>
            <a:endParaRPr lang="en-US" sz="2000" dirty="0"/>
          </a:p>
        </p:txBody>
      </p:sp>
      <p:sp>
        <p:nvSpPr>
          <p:cNvPr id="9" name="Rounded Rectangle 8"/>
          <p:cNvSpPr/>
          <p:nvPr/>
        </p:nvSpPr>
        <p:spPr>
          <a:xfrm>
            <a:off x="1819734" y="3434436"/>
            <a:ext cx="1143000" cy="6858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000" dirty="0" smtClean="0"/>
              <a:t>Web Portal</a:t>
            </a:r>
            <a:endParaRPr lang="en-US" sz="2000" dirty="0"/>
          </a:p>
        </p:txBody>
      </p:sp>
      <p:sp>
        <p:nvSpPr>
          <p:cNvPr id="10" name="Rounded Rectangle 9"/>
          <p:cNvSpPr/>
          <p:nvPr/>
        </p:nvSpPr>
        <p:spPr>
          <a:xfrm>
            <a:off x="6391734" y="3460813"/>
            <a:ext cx="1143000" cy="6858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000" dirty="0" smtClean="0"/>
              <a:t>Web Portal</a:t>
            </a:r>
            <a:endParaRPr lang="en-US" sz="2000" dirty="0"/>
          </a:p>
        </p:txBody>
      </p:sp>
      <p:sp>
        <p:nvSpPr>
          <p:cNvPr id="11" name="Rounded Rectangle 10"/>
          <p:cNvSpPr/>
          <p:nvPr/>
        </p:nvSpPr>
        <p:spPr>
          <a:xfrm>
            <a:off x="4105734" y="5034636"/>
            <a:ext cx="1143000" cy="6858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000" dirty="0" smtClean="0"/>
              <a:t>User (agent)</a:t>
            </a:r>
            <a:endParaRPr lang="en-US" sz="2000" dirty="0"/>
          </a:p>
        </p:txBody>
      </p:sp>
      <p:cxnSp>
        <p:nvCxnSpPr>
          <p:cNvPr id="12" name="Elbow Connector 11"/>
          <p:cNvCxnSpPr>
            <a:stCxn id="9" idx="2"/>
            <a:endCxn id="11" idx="1"/>
          </p:cNvCxnSpPr>
          <p:nvPr/>
        </p:nvCxnSpPr>
        <p:spPr>
          <a:xfrm rot="16200000" flipH="1">
            <a:off x="2619834" y="3891636"/>
            <a:ext cx="1257300" cy="1714500"/>
          </a:xfrm>
          <a:prstGeom prst="bentConnector2">
            <a:avLst/>
          </a:prstGeom>
          <a:ln>
            <a:solidFill>
              <a:srgbClr val="FF0000"/>
            </a:solidFill>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2962734" y="2971800"/>
            <a:ext cx="3429000" cy="0"/>
          </a:xfrm>
          <a:prstGeom prst="straightConnector1">
            <a:avLst/>
          </a:prstGeom>
          <a:ln>
            <a:solidFill>
              <a:srgbClr val="0070C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a:off x="2962734" y="3200400"/>
            <a:ext cx="3429000" cy="0"/>
          </a:xfrm>
          <a:prstGeom prst="straightConnector1">
            <a:avLst/>
          </a:prstGeom>
          <a:ln>
            <a:solidFill>
              <a:srgbClr val="0070C0"/>
            </a:solidFill>
            <a:prstDash val="dash"/>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stCxn id="9" idx="3"/>
            <a:endCxn id="11" idx="0"/>
          </p:cNvCxnSpPr>
          <p:nvPr/>
        </p:nvCxnSpPr>
        <p:spPr>
          <a:xfrm>
            <a:off x="2962734" y="3777336"/>
            <a:ext cx="1714500" cy="1257300"/>
          </a:xfrm>
          <a:prstGeom prst="straightConnector1">
            <a:avLst/>
          </a:prstGeom>
          <a:ln>
            <a:solidFill>
              <a:srgbClr val="0070C0"/>
            </a:solidFill>
            <a:prstDash val="dash"/>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stCxn id="10" idx="1"/>
            <a:endCxn id="11" idx="0"/>
          </p:cNvCxnSpPr>
          <p:nvPr/>
        </p:nvCxnSpPr>
        <p:spPr>
          <a:xfrm flipH="1">
            <a:off x="4677234" y="3803713"/>
            <a:ext cx="1714500" cy="1230923"/>
          </a:xfrm>
          <a:prstGeom prst="straightConnector1">
            <a:avLst/>
          </a:prstGeom>
          <a:ln>
            <a:solidFill>
              <a:srgbClr val="0070C0"/>
            </a:solidFill>
            <a:prstDash val="dash"/>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9" name="TextBox 27"/>
          <p:cNvSpPr txBox="1"/>
          <p:nvPr/>
        </p:nvSpPr>
        <p:spPr>
          <a:xfrm>
            <a:off x="3937310" y="3490555"/>
            <a:ext cx="1597173" cy="64633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800" dirty="0" smtClean="0"/>
              <a:t>One-time Authorization</a:t>
            </a:r>
            <a:endParaRPr lang="en-US" sz="1800" dirty="0"/>
          </a:p>
        </p:txBody>
      </p:sp>
      <p:sp>
        <p:nvSpPr>
          <p:cNvPr id="20" name="TextBox 28"/>
          <p:cNvSpPr txBox="1"/>
          <p:nvPr/>
        </p:nvSpPr>
        <p:spPr>
          <a:xfrm>
            <a:off x="3571771" y="2602468"/>
            <a:ext cx="2210926" cy="369332"/>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1800" dirty="0" smtClean="0"/>
              <a:t>Automated Transfer</a:t>
            </a:r>
            <a:endParaRPr lang="en-US" sz="1800" dirty="0"/>
          </a:p>
        </p:txBody>
      </p:sp>
      <p:cxnSp>
        <p:nvCxnSpPr>
          <p:cNvPr id="21" name="Straight Connector 20"/>
          <p:cNvCxnSpPr/>
          <p:nvPr/>
        </p:nvCxnSpPr>
        <p:spPr>
          <a:xfrm flipH="1">
            <a:off x="3686634" y="4120236"/>
            <a:ext cx="250676" cy="1524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39234" y="4120236"/>
            <a:ext cx="228600" cy="1524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735897" y="3167736"/>
            <a:ext cx="0" cy="41910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971800" y="2585364"/>
            <a:ext cx="3429000" cy="0"/>
          </a:xfrm>
          <a:prstGeom prst="straightConnector1">
            <a:avLst/>
          </a:prstGeom>
          <a:ln>
            <a:solidFill>
              <a:srgbClr val="66FF99"/>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5" name="TextBox 28"/>
          <p:cNvSpPr txBox="1"/>
          <p:nvPr/>
        </p:nvSpPr>
        <p:spPr>
          <a:xfrm>
            <a:off x="3429000" y="2216032"/>
            <a:ext cx="2608406" cy="369332"/>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1800" dirty="0" smtClean="0"/>
              <a:t>Third Party Registration</a:t>
            </a:r>
            <a:endParaRPr lang="en-US" sz="1800" dirty="0"/>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7453" y="5301581"/>
            <a:ext cx="2021547" cy="94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2120" y="1231328"/>
            <a:ext cx="1920480" cy="97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953116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dirty="0" smtClean="0"/>
              <a:t>Green Button Connect My Data</a:t>
            </a:r>
            <a:endParaRPr lang="en-US"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38" t="4165" r="1495" b="3420"/>
          <a:stretch/>
        </p:blipFill>
        <p:spPr bwMode="auto">
          <a:xfrm>
            <a:off x="1116623" y="1143000"/>
            <a:ext cx="6629400" cy="507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143201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Green Button Sandbox</a:t>
            </a:r>
            <a:endParaRPr lang="en-US" dirty="0"/>
          </a:p>
        </p:txBody>
      </p:sp>
      <p:sp>
        <p:nvSpPr>
          <p:cNvPr id="3" name="Slide Number Placeholder 2"/>
          <p:cNvSpPr>
            <a:spLocks noGrp="1"/>
          </p:cNvSpPr>
          <p:nvPr>
            <p:ph type="sldNum" sz="quarter" idx="12"/>
          </p:nvPr>
        </p:nvSpPr>
        <p:spPr/>
        <p:txBody>
          <a:bodyPr/>
          <a:lstStyle/>
          <a:p>
            <a:fld id="{A2E72796-2EB7-4C9E-80AE-CC1F5F2725A3}" type="slidenum">
              <a:rPr lang="en-US" smtClean="0"/>
              <a:pPr/>
              <a:t>9</a:t>
            </a:fld>
            <a:endParaRPr lang="en-US"/>
          </a:p>
        </p:txBody>
      </p:sp>
      <p:sp>
        <p:nvSpPr>
          <p:cNvPr id="4" name="TextBox 3"/>
          <p:cNvSpPr txBox="1"/>
          <p:nvPr/>
        </p:nvSpPr>
        <p:spPr>
          <a:xfrm>
            <a:off x="1219200" y="1143000"/>
            <a:ext cx="5519460" cy="5109091"/>
          </a:xfrm>
          <a:prstGeom prst="rect">
            <a:avLst/>
          </a:prstGeom>
          <a:noFill/>
        </p:spPr>
        <p:txBody>
          <a:bodyPr wrap="none" rtlCol="0">
            <a:spAutoFit/>
          </a:bodyPr>
          <a:lstStyle/>
          <a:p>
            <a:r>
              <a:rPr lang="en-US" dirty="0" smtClean="0"/>
              <a:t>Open source implementation</a:t>
            </a:r>
          </a:p>
          <a:p>
            <a:pPr marL="342900" indent="-342900">
              <a:buFont typeface="Arial"/>
              <a:buChar char="•"/>
            </a:pPr>
            <a:r>
              <a:rPr lang="en-US" sz="2000" dirty="0" smtClean="0">
                <a:hlinkClick r:id="rId2"/>
              </a:rPr>
              <a:t>RESTful API functions</a:t>
            </a:r>
            <a:endParaRPr lang="en-US" sz="2000" dirty="0" smtClean="0"/>
          </a:p>
          <a:p>
            <a:pPr marL="342900" indent="-342900">
              <a:buFont typeface="Arial"/>
              <a:buChar char="•"/>
            </a:pPr>
            <a:r>
              <a:rPr lang="en-US" sz="2000" dirty="0" smtClean="0"/>
              <a:t>Determined by “Function Block” </a:t>
            </a:r>
          </a:p>
          <a:p>
            <a:pPr marL="342900" indent="-342900">
              <a:buFont typeface="Arial"/>
              <a:buChar char="•"/>
            </a:pPr>
            <a:r>
              <a:rPr lang="en-US" sz="2000" dirty="0" smtClean="0"/>
              <a:t>Focus today on Batch transfers</a:t>
            </a:r>
          </a:p>
          <a:p>
            <a:pPr>
              <a:spcBef>
                <a:spcPts val="1800"/>
              </a:spcBef>
            </a:pPr>
            <a:r>
              <a:rPr lang="en-US" dirty="0" err="1" smtClean="0">
                <a:hlinkClick r:id="rId3"/>
              </a:rPr>
              <a:t>Services.greenbuttondata.org</a:t>
            </a:r>
            <a:endParaRPr lang="en-US" dirty="0" smtClean="0"/>
          </a:p>
          <a:p>
            <a:pPr marL="342900" indent="-342900">
              <a:buFont typeface="Arial"/>
              <a:buChar char="•"/>
            </a:pPr>
            <a:r>
              <a:rPr lang="en-US" sz="2000" dirty="0" smtClean="0"/>
              <a:t>Individual Retail Customer Accounts </a:t>
            </a:r>
            <a:br>
              <a:rPr lang="en-US" sz="2000" dirty="0" smtClean="0"/>
            </a:br>
            <a:r>
              <a:rPr lang="en-US" sz="2000" dirty="0" smtClean="0"/>
              <a:t>     – single and multiple Usage Points</a:t>
            </a:r>
          </a:p>
          <a:p>
            <a:pPr marL="342900" indent="-342900">
              <a:buFont typeface="Arial"/>
              <a:buChar char="•"/>
            </a:pPr>
            <a:r>
              <a:rPr lang="en-US" sz="2000" dirty="0" smtClean="0"/>
              <a:t>Portfolio of Accounts</a:t>
            </a:r>
            <a:r>
              <a:rPr lang="en-US" sz="2000" baseline="30000" dirty="0"/>
              <a:t>(1) </a:t>
            </a:r>
            <a:endParaRPr lang="en-US" sz="2000" baseline="30000" dirty="0" smtClean="0"/>
          </a:p>
          <a:p>
            <a:pPr marL="342900" indent="-342900">
              <a:buFont typeface="Arial"/>
              <a:buChar char="•"/>
            </a:pPr>
            <a:r>
              <a:rPr lang="en-US" sz="2000" dirty="0" smtClean="0"/>
              <a:t>Scope Parameters</a:t>
            </a:r>
            <a:r>
              <a:rPr lang="en-US" sz="2000" baseline="30000" dirty="0"/>
              <a:t>(1) </a:t>
            </a:r>
            <a:endParaRPr lang="en-US" sz="2000" dirty="0" smtClean="0"/>
          </a:p>
          <a:p>
            <a:pPr>
              <a:spcBef>
                <a:spcPts val="1800"/>
              </a:spcBef>
            </a:pPr>
            <a:r>
              <a:rPr lang="en-US" dirty="0" smtClean="0"/>
              <a:t>Making a private sandbox</a:t>
            </a:r>
          </a:p>
          <a:p>
            <a:pPr marL="342900" indent="-342900">
              <a:buFont typeface="Arial"/>
              <a:buChar char="•"/>
            </a:pPr>
            <a:r>
              <a:rPr lang="en-US" sz="2000" dirty="0" smtClean="0">
                <a:hlinkClick r:id="rId4"/>
              </a:rPr>
              <a:t>Download/Run the Virtual Machine</a:t>
            </a:r>
            <a:endParaRPr lang="en-US" sz="2000" dirty="0" smtClean="0"/>
          </a:p>
          <a:p>
            <a:pPr marL="342900" indent="-342900">
              <a:buFont typeface="Arial"/>
              <a:buChar char="•"/>
            </a:pPr>
            <a:r>
              <a:rPr lang="en-US" sz="2000" dirty="0" smtClean="0">
                <a:hlinkClick r:id="rId5"/>
              </a:rPr>
              <a:t>Clone/Build/Run the </a:t>
            </a:r>
            <a:r>
              <a:rPr lang="en-US" sz="2000" dirty="0" err="1" smtClean="0">
                <a:hlinkClick r:id="rId5"/>
              </a:rPr>
              <a:t>Github</a:t>
            </a:r>
            <a:r>
              <a:rPr lang="en-US" sz="2000" dirty="0" smtClean="0">
                <a:hlinkClick r:id="rId5"/>
              </a:rPr>
              <a:t> repositories</a:t>
            </a:r>
            <a:endParaRPr lang="en-US" sz="2000" dirty="0" smtClean="0"/>
          </a:p>
          <a:p>
            <a:pPr marL="342900" indent="-342900">
              <a:buFont typeface="Arial"/>
              <a:buChar char="•"/>
            </a:pPr>
            <a:r>
              <a:rPr lang="en-US" sz="2000" dirty="0" smtClean="0"/>
              <a:t>Deploy the Amazon Machine Image (AMI)</a:t>
            </a:r>
            <a:r>
              <a:rPr lang="en-US" sz="2000" baseline="30000" dirty="0"/>
              <a:t> (1) </a:t>
            </a:r>
            <a:endParaRPr lang="en-US" sz="2000" dirty="0" smtClean="0"/>
          </a:p>
          <a:p>
            <a:endParaRPr lang="en-US" dirty="0"/>
          </a:p>
        </p:txBody>
      </p:sp>
    </p:spTree>
    <p:extLst>
      <p:ext uri="{BB962C8B-B14F-4D97-AF65-F5344CB8AC3E}">
        <p14:creationId xmlns:p14="http://schemas.microsoft.com/office/powerpoint/2010/main" val="2387404264"/>
      </p:ext>
    </p:extLst>
  </p:cSld>
  <p:clrMapOvr>
    <a:masterClrMapping/>
  </p:clrMapOvr>
</p:sld>
</file>

<file path=ppt/theme/theme1.xml><?xml version="1.0" encoding="utf-8"?>
<a:theme xmlns:a="http://schemas.openxmlformats.org/drawingml/2006/main" name="smartgrid_template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GIG">
  <a:themeElements>
    <a:clrScheme name="Smart Grid Colors">
      <a:dk1>
        <a:srgbClr val="595959"/>
      </a:dk1>
      <a:lt1>
        <a:srgbClr val="FFFFFF"/>
      </a:lt1>
      <a:dk2>
        <a:srgbClr val="595959"/>
      </a:dk2>
      <a:lt2>
        <a:srgbClr val="FFFFFF"/>
      </a:lt2>
      <a:accent1>
        <a:srgbClr val="2B4C74"/>
      </a:accent1>
      <a:accent2>
        <a:srgbClr val="21669F"/>
      </a:accent2>
      <a:accent3>
        <a:srgbClr val="84979E"/>
      </a:accent3>
      <a:accent4>
        <a:srgbClr val="85B043"/>
      </a:accent4>
      <a:accent5>
        <a:srgbClr val="B8D51F"/>
      </a:accent5>
      <a:accent6>
        <a:srgbClr val="78ABC2"/>
      </a:accent6>
      <a:hlink>
        <a:srgbClr val="254162"/>
      </a:hlink>
      <a:folHlink>
        <a:srgbClr val="254162"/>
      </a:folHlink>
    </a:clrScheme>
    <a:fontScheme name="Smart Grid Template Fon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tx1"/>
          </a:solidFill>
        </a:ln>
        <a:effectLst/>
      </a:spPr>
      <a:bodyPr tIns="91440" bIns="91440" rtlCol="0" anchor="ctr"/>
      <a:lstStyle>
        <a:defPPr algn="ctr">
          <a:defRPr sz="1600" b="1" dirty="0" smtClean="0">
            <a:solidFill>
              <a:schemeClr val="bg1"/>
            </a:solidFill>
          </a:defRPr>
        </a:defPPr>
      </a:lstStyle>
      <a:style>
        <a:lnRef idx="1">
          <a:schemeClr val="accent1"/>
        </a:lnRef>
        <a:fillRef idx="2">
          <a:schemeClr val="accent1"/>
        </a:fillRef>
        <a:effectRef idx="1">
          <a:schemeClr val="accent1"/>
        </a:effectRef>
        <a:fontRef idx="minor">
          <a:schemeClr val="dk1"/>
        </a:fontRef>
      </a: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Palatino Linotype" pitchFamily="18" charset="0"/>
          </a:defRPr>
        </a:defPPr>
      </a:lstStyle>
    </a:lnDef>
    <a:txDef>
      <a:spPr>
        <a:noFill/>
      </a:spPr>
      <a:bodyPr wrap="square" tIns="91440" bIns="91440" rtlCol="0">
        <a:noAutofit/>
      </a:bodyPr>
      <a:lstStyle>
        <a:defPPr marL="0" indent="0">
          <a:buFont typeface="Arial" pitchFamily="34" charset="0"/>
          <a:buNone/>
          <a:defRPr sz="1400" dirty="0" err="1" smtClean="0"/>
        </a:defPPr>
      </a:lstStyle>
    </a:txDef>
  </a:objectDefaults>
  <a:extraClrSchemeLst>
    <a:extraClrScheme>
      <a:clrScheme name="energy practice template 1">
        <a:dk1>
          <a:srgbClr val="000000"/>
        </a:dk1>
        <a:lt1>
          <a:srgbClr val="FFFFFF"/>
        </a:lt1>
        <a:dk2>
          <a:srgbClr val="5C1C49"/>
        </a:dk2>
        <a:lt2>
          <a:srgbClr val="B3C4D1"/>
        </a:lt2>
        <a:accent1>
          <a:srgbClr val="093678"/>
        </a:accent1>
        <a:accent2>
          <a:srgbClr val="FDDC51"/>
        </a:accent2>
        <a:accent3>
          <a:srgbClr val="FFFFFF"/>
        </a:accent3>
        <a:accent4>
          <a:srgbClr val="000000"/>
        </a:accent4>
        <a:accent5>
          <a:srgbClr val="AAAEBE"/>
        </a:accent5>
        <a:accent6>
          <a:srgbClr val="E5C749"/>
        </a:accent6>
        <a:hlink>
          <a:srgbClr val="8F2E00"/>
        </a:hlink>
        <a:folHlink>
          <a:srgbClr val="339933"/>
        </a:folHlink>
      </a:clrScheme>
      <a:clrMap bg1="lt1" tx1="dk1" bg2="lt2" tx2="dk2" accent1="accent1" accent2="accent2" accent3="accent3" accent4="accent4" accent5="accent5" accent6="accent6" hlink="hlink" folHlink="folHlink"/>
    </a:extraClrScheme>
  </a:extraClrSchemeLst>
  <a:custClrLst>
    <a:custClr name="Custom Color 1">
      <a:srgbClr val="5C2801"/>
    </a:custClr>
    <a:custClr name="Custom Color 2">
      <a:srgbClr val="8F2E00"/>
    </a:custClr>
    <a:custClr name="Custom Color 3">
      <a:srgbClr val="B16D4D"/>
    </a:custClr>
    <a:custClr name="Custom Color 4">
      <a:srgbClr val="9D7792"/>
    </a:custClr>
    <a:custClr name="Custom Color 5">
      <a:srgbClr val="5B7FB5"/>
    </a:custClr>
    <a:custClr name="Custom Color 6">
      <a:srgbClr val="2D9F97"/>
    </a:custClr>
    <a:custClr name="Custom Color 7">
      <a:srgbClr val="79805A"/>
    </a:custClr>
  </a:custClr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Arnold_UNH02242012.pptx</Template>
  <TotalTime>36504</TotalTime>
  <Words>3389</Words>
  <Application>Microsoft Macintosh PowerPoint</Application>
  <PresentationFormat>On-screen Show (4:3)</PresentationFormat>
  <Paragraphs>545</Paragraphs>
  <Slides>46</Slides>
  <Notes>3</Notes>
  <HiddenSlides>0</HiddenSlides>
  <MMClips>0</MMClip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smartgrid_templateel</vt:lpstr>
      <vt:lpstr>SGIG</vt:lpstr>
      <vt:lpstr>PowerPoint Presentation</vt:lpstr>
      <vt:lpstr>Green Button Technology</vt:lpstr>
      <vt:lpstr>PowerPoint Presentation</vt:lpstr>
      <vt:lpstr>Current Status</vt:lpstr>
      <vt:lpstr>Definitions</vt:lpstr>
      <vt:lpstr>Diversity of information in EUI</vt:lpstr>
      <vt:lpstr>Green Button Data Exchange</vt:lpstr>
      <vt:lpstr>Green Button Connect My Data</vt:lpstr>
      <vt:lpstr>Green Button Sandbox</vt:lpstr>
      <vt:lpstr>Third Party Perspective</vt:lpstr>
      <vt:lpstr>Registration of Third Party</vt:lpstr>
      <vt:lpstr>ApplicationInformation</vt:lpstr>
      <vt:lpstr>ApplicationInformation</vt:lpstr>
      <vt:lpstr>Green Button Connect My Data Registration</vt:lpstr>
      <vt:lpstr>Green Button Connect My Data Status and Notification</vt:lpstr>
      <vt:lpstr>Third Party Perspective</vt:lpstr>
      <vt:lpstr>Authorization of Data Access</vt:lpstr>
      <vt:lpstr>Green Button Connect My Data User Experience Guidelines</vt:lpstr>
      <vt:lpstr>Green Button Connect My Data RetailCustomer Authorization</vt:lpstr>
      <vt:lpstr>Green Button Connect My Data RetailCustomer Authorization</vt:lpstr>
      <vt:lpstr>Access Tokens Obtained</vt:lpstr>
      <vt:lpstr>Portfolio and Multiple Accounts</vt:lpstr>
      <vt:lpstr>Example Scope String</vt:lpstr>
      <vt:lpstr>Examples for Connect My Data</vt:lpstr>
      <vt:lpstr>Scope Term Descriptions</vt:lpstr>
      <vt:lpstr>Scope</vt:lpstr>
      <vt:lpstr>Function Blocks for CMD</vt:lpstr>
      <vt:lpstr>Third Party Perspective</vt:lpstr>
      <vt:lpstr>Data Exchange</vt:lpstr>
      <vt:lpstr>Composition and Atom Feed</vt:lpstr>
      <vt:lpstr>Notes about Time</vt:lpstr>
      <vt:lpstr>Access Tokens Used</vt:lpstr>
      <vt:lpstr>Getting EUI from the DataCustodian</vt:lpstr>
      <vt:lpstr>Green Button CMD Data Flows</vt:lpstr>
      <vt:lpstr>PUSH Model – Notify/Get</vt:lpstr>
      <vt:lpstr>Notification(*no access_token needed)</vt:lpstr>
      <vt:lpstr>Retrieve UsagePoints for a Subscription</vt:lpstr>
      <vt:lpstr>Deferred Response when DC does not have data ready</vt:lpstr>
      <vt:lpstr>SFTP Data Transfer</vt:lpstr>
      <vt:lpstr>SFTP for Bulk Transfer</vt:lpstr>
      <vt:lpstr>Where is More Technical Information</vt:lpstr>
      <vt:lpstr>PowerPoint Presentation</vt:lpstr>
      <vt:lpstr>Definitions</vt:lpstr>
      <vt:lpstr>Open Source Green Button https://github.com/energyos </vt:lpstr>
      <vt:lpstr>Green Button Connect My Data Sandbox http://services.greenbuttondata.org/</vt:lpstr>
      <vt:lpstr>Green Button CMD Live API</vt:lpstr>
    </vt:vector>
  </TitlesOfParts>
  <Manager>David Wollman</Manager>
  <Company>NIST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Button Third Party Seminar</dc:title>
  <dc:subject>Green Button Connect My Data</dc:subject>
  <dc:creator>John Teeter</dc:creator>
  <cp:keywords/>
  <dc:description/>
  <cp:lastModifiedBy>John Teeter</cp:lastModifiedBy>
  <cp:revision>880</cp:revision>
  <cp:lastPrinted>2014-07-22T18:46:42Z</cp:lastPrinted>
  <dcterms:created xsi:type="dcterms:W3CDTF">2012-03-01T01:21:16Z</dcterms:created>
  <dcterms:modified xsi:type="dcterms:W3CDTF">2014-07-22T20:28:28Z</dcterms:modified>
  <cp:category/>
</cp:coreProperties>
</file>